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12"/>
  </p:notesMasterIdLst>
  <p:handoutMasterIdLst>
    <p:handoutMasterId r:id="rId113"/>
  </p:handoutMasterIdLst>
  <p:sldIdLst>
    <p:sldId id="303" r:id="rId2"/>
    <p:sldId id="304" r:id="rId3"/>
    <p:sldId id="319" r:id="rId4"/>
    <p:sldId id="321" r:id="rId5"/>
    <p:sldId id="322" r:id="rId6"/>
    <p:sldId id="323" r:id="rId7"/>
    <p:sldId id="320" r:id="rId8"/>
    <p:sldId id="450" r:id="rId9"/>
    <p:sldId id="460" r:id="rId10"/>
    <p:sldId id="308" r:id="rId11"/>
    <p:sldId id="309" r:id="rId12"/>
    <p:sldId id="449" r:id="rId13"/>
    <p:sldId id="335" r:id="rId14"/>
    <p:sldId id="336" r:id="rId15"/>
    <p:sldId id="337" r:id="rId16"/>
    <p:sldId id="339" r:id="rId17"/>
    <p:sldId id="477" r:id="rId18"/>
    <p:sldId id="478" r:id="rId19"/>
    <p:sldId id="338" r:id="rId20"/>
    <p:sldId id="444" r:id="rId21"/>
    <p:sldId id="326" r:id="rId22"/>
    <p:sldId id="451" r:id="rId23"/>
    <p:sldId id="327" r:id="rId24"/>
    <p:sldId id="325" r:id="rId25"/>
    <p:sldId id="328" r:id="rId26"/>
    <p:sldId id="333" r:id="rId27"/>
    <p:sldId id="334" r:id="rId28"/>
    <p:sldId id="329" r:id="rId29"/>
    <p:sldId id="445" r:id="rId30"/>
    <p:sldId id="340" r:id="rId31"/>
    <p:sldId id="472" r:id="rId32"/>
    <p:sldId id="473" r:id="rId33"/>
    <p:sldId id="474" r:id="rId34"/>
    <p:sldId id="471" r:id="rId35"/>
    <p:sldId id="314" r:id="rId36"/>
    <p:sldId id="313" r:id="rId37"/>
    <p:sldId id="341" r:id="rId38"/>
    <p:sldId id="315" r:id="rId39"/>
    <p:sldId id="434" r:id="rId40"/>
    <p:sldId id="316" r:id="rId41"/>
    <p:sldId id="317" r:id="rId42"/>
    <p:sldId id="435" r:id="rId43"/>
    <p:sldId id="436" r:id="rId44"/>
    <p:sldId id="342" r:id="rId45"/>
    <p:sldId id="343" r:id="rId46"/>
    <p:sldId id="344" r:id="rId47"/>
    <p:sldId id="475" r:id="rId48"/>
    <p:sldId id="346" r:id="rId49"/>
    <p:sldId id="347" r:id="rId50"/>
    <p:sldId id="348" r:id="rId51"/>
    <p:sldId id="349" r:id="rId52"/>
    <p:sldId id="350" r:id="rId53"/>
    <p:sldId id="351" r:id="rId54"/>
    <p:sldId id="352" r:id="rId55"/>
    <p:sldId id="353" r:id="rId56"/>
    <p:sldId id="354" r:id="rId57"/>
    <p:sldId id="355" r:id="rId58"/>
    <p:sldId id="356" r:id="rId59"/>
    <p:sldId id="357" r:id="rId60"/>
    <p:sldId id="358" r:id="rId61"/>
    <p:sldId id="371" r:id="rId62"/>
    <p:sldId id="373" r:id="rId63"/>
    <p:sldId id="359" r:id="rId64"/>
    <p:sldId id="476" r:id="rId65"/>
    <p:sldId id="374" r:id="rId66"/>
    <p:sldId id="360" r:id="rId67"/>
    <p:sldId id="457" r:id="rId68"/>
    <p:sldId id="458" r:id="rId69"/>
    <p:sldId id="361" r:id="rId70"/>
    <p:sldId id="363" r:id="rId71"/>
    <p:sldId id="365" r:id="rId72"/>
    <p:sldId id="379" r:id="rId73"/>
    <p:sldId id="380" r:id="rId74"/>
    <p:sldId id="366" r:id="rId75"/>
    <p:sldId id="367" r:id="rId76"/>
    <p:sldId id="368" r:id="rId77"/>
    <p:sldId id="369" r:id="rId78"/>
    <p:sldId id="446" r:id="rId79"/>
    <p:sldId id="370" r:id="rId80"/>
    <p:sldId id="381" r:id="rId81"/>
    <p:sldId id="382" r:id="rId82"/>
    <p:sldId id="383" r:id="rId83"/>
    <p:sldId id="384" r:id="rId84"/>
    <p:sldId id="480" r:id="rId85"/>
    <p:sldId id="386" r:id="rId86"/>
    <p:sldId id="389" r:id="rId87"/>
    <p:sldId id="390" r:id="rId88"/>
    <p:sldId id="395" r:id="rId89"/>
    <p:sldId id="461" r:id="rId90"/>
    <p:sldId id="401" r:id="rId91"/>
    <p:sldId id="402" r:id="rId92"/>
    <p:sldId id="404" r:id="rId93"/>
    <p:sldId id="405" r:id="rId94"/>
    <p:sldId id="406" r:id="rId95"/>
    <p:sldId id="407" r:id="rId96"/>
    <p:sldId id="408" r:id="rId97"/>
    <p:sldId id="409" r:id="rId98"/>
    <p:sldId id="410" r:id="rId99"/>
    <p:sldId id="416" r:id="rId100"/>
    <p:sldId id="462" r:id="rId101"/>
    <p:sldId id="463" r:id="rId102"/>
    <p:sldId id="447" r:id="rId103"/>
    <p:sldId id="421" r:id="rId104"/>
    <p:sldId id="424" r:id="rId105"/>
    <p:sldId id="479" r:id="rId106"/>
    <p:sldId id="425" r:id="rId107"/>
    <p:sldId id="428" r:id="rId108"/>
    <p:sldId id="430" r:id="rId109"/>
    <p:sldId id="411" r:id="rId110"/>
    <p:sldId id="431" r:id="rId111"/>
  </p:sldIdLst>
  <p:sldSz cx="9144000" cy="6858000" type="screen4x3"/>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12" autoAdjust="0"/>
    <p:restoredTop sz="96327" autoAdjust="0"/>
  </p:normalViewPr>
  <p:slideViewPr>
    <p:cSldViewPr snapToGrid="0" snapToObjects="1">
      <p:cViewPr varScale="1">
        <p:scale>
          <a:sx n="128" d="100"/>
          <a:sy n="128" d="100"/>
        </p:scale>
        <p:origin x="1432" y="176"/>
      </p:cViewPr>
      <p:guideLst>
        <p:guide orient="horz" pos="2160"/>
        <p:guide pos="2880"/>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118"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ey Banack" userId="df58c6bd-3e89-4835-b83d-a52c76bdafc9" providerId="ADAL" clId="{68451747-5127-F343-BB0D-EAAC1540BEA4}"/>
    <pc:docChg chg="modSld">
      <pc:chgData name="Hailey Banack" userId="df58c6bd-3e89-4835-b83d-a52c76bdafc9" providerId="ADAL" clId="{68451747-5127-F343-BB0D-EAAC1540BEA4}" dt="2024-12-06T21:07:32.280" v="0" actId="20577"/>
      <pc:docMkLst>
        <pc:docMk/>
      </pc:docMkLst>
      <pc:sldChg chg="modSp mod">
        <pc:chgData name="Hailey Banack" userId="df58c6bd-3e89-4835-b83d-a52c76bdafc9" providerId="ADAL" clId="{68451747-5127-F343-BB0D-EAAC1540BEA4}" dt="2024-12-06T21:07:32.280" v="0" actId="20577"/>
        <pc:sldMkLst>
          <pc:docMk/>
          <pc:sldMk cId="710778661" sldId="303"/>
        </pc:sldMkLst>
        <pc:spChg chg="mod">
          <ac:chgData name="Hailey Banack" userId="df58c6bd-3e89-4835-b83d-a52c76bdafc9" providerId="ADAL" clId="{68451747-5127-F343-BB0D-EAAC1540BEA4}" dt="2024-12-06T21:07:32.280" v="0" actId="20577"/>
          <ac:spMkLst>
            <pc:docMk/>
            <pc:sldMk cId="710778661" sldId="303"/>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5A3CB-C93A-484D-B6D9-DC0F3C1E8D69}" type="doc">
      <dgm:prSet loTypeId="urn:microsoft.com/office/officeart/2005/8/layout/radial3" loCatId="cycle" qsTypeId="urn:microsoft.com/office/officeart/2005/8/quickstyle/simple2" qsCatId="simple" csTypeId="urn:microsoft.com/office/officeart/2005/8/colors/accent2_1" csCatId="accent2" phldr="1"/>
      <dgm:spPr/>
      <dgm:t>
        <a:bodyPr/>
        <a:lstStyle/>
        <a:p>
          <a:endParaRPr lang="en-US"/>
        </a:p>
      </dgm:t>
    </dgm:pt>
    <dgm:pt modelId="{9231A0BD-98EC-4F4E-A2CC-E458A7B4A9B0}">
      <dgm:prSet phldrT="[Text]"/>
      <dgm:spPr/>
      <dgm:t>
        <a:bodyPr/>
        <a:lstStyle/>
        <a:p>
          <a:r>
            <a:rPr lang="en-US" dirty="0"/>
            <a:t>Bias Parameters</a:t>
          </a:r>
        </a:p>
      </dgm:t>
    </dgm:pt>
    <dgm:pt modelId="{1FEAF3D2-62B0-4F23-BB5C-BF03CCA9E376}" type="parTrans" cxnId="{7A4F8EE4-254A-4580-8D92-BF6D5769C662}">
      <dgm:prSet/>
      <dgm:spPr/>
      <dgm:t>
        <a:bodyPr/>
        <a:lstStyle/>
        <a:p>
          <a:endParaRPr lang="en-US"/>
        </a:p>
      </dgm:t>
    </dgm:pt>
    <dgm:pt modelId="{4AE7E92A-AB84-474C-B346-81A574DD1529}" type="sibTrans" cxnId="{7A4F8EE4-254A-4580-8D92-BF6D5769C662}">
      <dgm:prSet/>
      <dgm:spPr/>
      <dgm:t>
        <a:bodyPr/>
        <a:lstStyle/>
        <a:p>
          <a:endParaRPr lang="en-US"/>
        </a:p>
      </dgm:t>
    </dgm:pt>
    <dgm:pt modelId="{A4AEA5BA-4FC3-4314-8C86-3329D51A2C5A}">
      <dgm:prSet phldrT="[Text]"/>
      <dgm:spPr/>
      <dgm:t>
        <a:bodyPr/>
        <a:lstStyle/>
        <a:p>
          <a:r>
            <a:rPr lang="en-US" dirty="0"/>
            <a:t>Internal Validation Data</a:t>
          </a:r>
        </a:p>
      </dgm:t>
    </dgm:pt>
    <dgm:pt modelId="{8F57C3A3-FC40-49C7-8094-B7D00DA7E5C7}" type="parTrans" cxnId="{7E24749A-F94F-4E2C-9855-B066B4774F6C}">
      <dgm:prSet/>
      <dgm:spPr/>
      <dgm:t>
        <a:bodyPr/>
        <a:lstStyle/>
        <a:p>
          <a:endParaRPr lang="en-US"/>
        </a:p>
      </dgm:t>
    </dgm:pt>
    <dgm:pt modelId="{94727B0E-687E-4D2C-AD45-073E89AD2786}" type="sibTrans" cxnId="{7E24749A-F94F-4E2C-9855-B066B4774F6C}">
      <dgm:prSet/>
      <dgm:spPr/>
      <dgm:t>
        <a:bodyPr/>
        <a:lstStyle/>
        <a:p>
          <a:endParaRPr lang="en-US"/>
        </a:p>
      </dgm:t>
    </dgm:pt>
    <dgm:pt modelId="{1039C929-58E3-421C-9BBE-EA85981CE1FD}">
      <dgm:prSet phldrT="[Text]"/>
      <dgm:spPr/>
      <dgm:t>
        <a:bodyPr/>
        <a:lstStyle/>
        <a:p>
          <a:r>
            <a:rPr lang="en-US" dirty="0"/>
            <a:t>External Validation Data</a:t>
          </a:r>
        </a:p>
      </dgm:t>
    </dgm:pt>
    <dgm:pt modelId="{9DBED4A0-5CB1-45ED-9BDB-DD84C60E2FDC}" type="parTrans" cxnId="{C9401734-6960-432E-AB74-CCE7AD3B7BB5}">
      <dgm:prSet/>
      <dgm:spPr/>
      <dgm:t>
        <a:bodyPr/>
        <a:lstStyle/>
        <a:p>
          <a:endParaRPr lang="en-US"/>
        </a:p>
      </dgm:t>
    </dgm:pt>
    <dgm:pt modelId="{DD0750F2-3403-465A-9D81-6FC000B3F074}" type="sibTrans" cxnId="{C9401734-6960-432E-AB74-CCE7AD3B7BB5}">
      <dgm:prSet/>
      <dgm:spPr/>
      <dgm:t>
        <a:bodyPr/>
        <a:lstStyle/>
        <a:p>
          <a:endParaRPr lang="en-US"/>
        </a:p>
      </dgm:t>
    </dgm:pt>
    <dgm:pt modelId="{31D33D5C-C4DE-48FC-B835-E34B6094325B}">
      <dgm:prSet phldrT="[Text]"/>
      <dgm:spPr/>
      <dgm:t>
        <a:bodyPr/>
        <a:lstStyle/>
        <a:p>
          <a:r>
            <a:rPr lang="en-US" dirty="0"/>
            <a:t>Subject matter expertise</a:t>
          </a:r>
        </a:p>
      </dgm:t>
    </dgm:pt>
    <dgm:pt modelId="{BE64308B-6AC6-4EC1-A257-F222893523D4}" type="parTrans" cxnId="{A2F7F765-5928-448D-AC4E-CEBCE670DC99}">
      <dgm:prSet/>
      <dgm:spPr/>
      <dgm:t>
        <a:bodyPr/>
        <a:lstStyle/>
        <a:p>
          <a:endParaRPr lang="en-US"/>
        </a:p>
      </dgm:t>
    </dgm:pt>
    <dgm:pt modelId="{1BDEF66E-0E40-438A-B39F-545ED0149117}" type="sibTrans" cxnId="{A2F7F765-5928-448D-AC4E-CEBCE670DC99}">
      <dgm:prSet/>
      <dgm:spPr/>
      <dgm:t>
        <a:bodyPr/>
        <a:lstStyle/>
        <a:p>
          <a:endParaRPr lang="en-US"/>
        </a:p>
      </dgm:t>
    </dgm:pt>
    <dgm:pt modelId="{8AB7E1FA-1CBE-4F19-BC7D-6CCE6476AC50}" type="pres">
      <dgm:prSet presAssocID="{4E25A3CB-C93A-484D-B6D9-DC0F3C1E8D69}" presName="composite" presStyleCnt="0">
        <dgm:presLayoutVars>
          <dgm:chMax val="1"/>
          <dgm:dir/>
          <dgm:resizeHandles val="exact"/>
        </dgm:presLayoutVars>
      </dgm:prSet>
      <dgm:spPr/>
    </dgm:pt>
    <dgm:pt modelId="{79311A7A-FB2A-4281-AFDC-8BB82462D19B}" type="pres">
      <dgm:prSet presAssocID="{4E25A3CB-C93A-484D-B6D9-DC0F3C1E8D69}" presName="radial" presStyleCnt="0">
        <dgm:presLayoutVars>
          <dgm:animLvl val="ctr"/>
        </dgm:presLayoutVars>
      </dgm:prSet>
      <dgm:spPr/>
    </dgm:pt>
    <dgm:pt modelId="{6E5800B1-45C6-4475-80B3-A072B8DDD3B9}" type="pres">
      <dgm:prSet presAssocID="{9231A0BD-98EC-4F4E-A2CC-E458A7B4A9B0}" presName="centerShape" presStyleLbl="vennNode1" presStyleIdx="0" presStyleCnt="4"/>
      <dgm:spPr/>
    </dgm:pt>
    <dgm:pt modelId="{B31BFFDC-5763-4CF2-AD5B-6C401C17B981}" type="pres">
      <dgm:prSet presAssocID="{A4AEA5BA-4FC3-4314-8C86-3329D51A2C5A}" presName="node" presStyleLbl="vennNode1" presStyleIdx="1" presStyleCnt="4" custRadScaleRad="96112" custRadScaleInc="-277">
        <dgm:presLayoutVars>
          <dgm:bulletEnabled val="1"/>
        </dgm:presLayoutVars>
      </dgm:prSet>
      <dgm:spPr/>
    </dgm:pt>
    <dgm:pt modelId="{E82B88D9-8BCD-49EC-887C-8CCDD7B1B675}" type="pres">
      <dgm:prSet presAssocID="{1039C929-58E3-421C-9BBE-EA85981CE1FD}" presName="node" presStyleLbl="vennNode1" presStyleIdx="2" presStyleCnt="4" custRadScaleRad="105749" custRadScaleInc="3050">
        <dgm:presLayoutVars>
          <dgm:bulletEnabled val="1"/>
        </dgm:presLayoutVars>
      </dgm:prSet>
      <dgm:spPr/>
    </dgm:pt>
    <dgm:pt modelId="{2245A783-C2BA-4F19-A4F3-9B7BFB3D973B}" type="pres">
      <dgm:prSet presAssocID="{31D33D5C-C4DE-48FC-B835-E34B6094325B}" presName="node" presStyleLbl="vennNode1" presStyleIdx="3" presStyleCnt="4" custRadScaleRad="103315" custRadScaleInc="-1508">
        <dgm:presLayoutVars>
          <dgm:bulletEnabled val="1"/>
        </dgm:presLayoutVars>
      </dgm:prSet>
      <dgm:spPr/>
    </dgm:pt>
  </dgm:ptLst>
  <dgm:cxnLst>
    <dgm:cxn modelId="{8E8BC703-AE33-4C23-9D67-2437A301931E}" type="presOf" srcId="{9231A0BD-98EC-4F4E-A2CC-E458A7B4A9B0}" destId="{6E5800B1-45C6-4475-80B3-A072B8DDD3B9}" srcOrd="0" destOrd="0" presId="urn:microsoft.com/office/officeart/2005/8/layout/radial3"/>
    <dgm:cxn modelId="{C9401734-6960-432E-AB74-CCE7AD3B7BB5}" srcId="{9231A0BD-98EC-4F4E-A2CC-E458A7B4A9B0}" destId="{1039C929-58E3-421C-9BBE-EA85981CE1FD}" srcOrd="1" destOrd="0" parTransId="{9DBED4A0-5CB1-45ED-9BDB-DD84C60E2FDC}" sibTransId="{DD0750F2-3403-465A-9D81-6FC000B3F074}"/>
    <dgm:cxn modelId="{0A8B1C50-6961-46DD-9F89-5997FBF9A667}" type="presOf" srcId="{31D33D5C-C4DE-48FC-B835-E34B6094325B}" destId="{2245A783-C2BA-4F19-A4F3-9B7BFB3D973B}" srcOrd="0" destOrd="0" presId="urn:microsoft.com/office/officeart/2005/8/layout/radial3"/>
    <dgm:cxn modelId="{A2F7F765-5928-448D-AC4E-CEBCE670DC99}" srcId="{9231A0BD-98EC-4F4E-A2CC-E458A7B4A9B0}" destId="{31D33D5C-C4DE-48FC-B835-E34B6094325B}" srcOrd="2" destOrd="0" parTransId="{BE64308B-6AC6-4EC1-A257-F222893523D4}" sibTransId="{1BDEF66E-0E40-438A-B39F-545ED0149117}"/>
    <dgm:cxn modelId="{FB2C5399-D5D2-4877-BCA2-7A9FA08252C7}" type="presOf" srcId="{A4AEA5BA-4FC3-4314-8C86-3329D51A2C5A}" destId="{B31BFFDC-5763-4CF2-AD5B-6C401C17B981}" srcOrd="0" destOrd="0" presId="urn:microsoft.com/office/officeart/2005/8/layout/radial3"/>
    <dgm:cxn modelId="{7E24749A-F94F-4E2C-9855-B066B4774F6C}" srcId="{9231A0BD-98EC-4F4E-A2CC-E458A7B4A9B0}" destId="{A4AEA5BA-4FC3-4314-8C86-3329D51A2C5A}" srcOrd="0" destOrd="0" parTransId="{8F57C3A3-FC40-49C7-8094-B7D00DA7E5C7}" sibTransId="{94727B0E-687E-4D2C-AD45-073E89AD2786}"/>
    <dgm:cxn modelId="{7A4F8EE4-254A-4580-8D92-BF6D5769C662}" srcId="{4E25A3CB-C93A-484D-B6D9-DC0F3C1E8D69}" destId="{9231A0BD-98EC-4F4E-A2CC-E458A7B4A9B0}" srcOrd="0" destOrd="0" parTransId="{1FEAF3D2-62B0-4F23-BB5C-BF03CCA9E376}" sibTransId="{4AE7E92A-AB84-474C-B346-81A574DD1529}"/>
    <dgm:cxn modelId="{EA54BDF7-7ABF-42BF-ACCE-9473635752F1}" type="presOf" srcId="{4E25A3CB-C93A-484D-B6D9-DC0F3C1E8D69}" destId="{8AB7E1FA-1CBE-4F19-BC7D-6CCE6476AC50}" srcOrd="0" destOrd="0" presId="urn:microsoft.com/office/officeart/2005/8/layout/radial3"/>
    <dgm:cxn modelId="{DEC9DEF8-64C1-4F33-A5B6-172C957F27B7}" type="presOf" srcId="{1039C929-58E3-421C-9BBE-EA85981CE1FD}" destId="{E82B88D9-8BCD-49EC-887C-8CCDD7B1B675}" srcOrd="0" destOrd="0" presId="urn:microsoft.com/office/officeart/2005/8/layout/radial3"/>
    <dgm:cxn modelId="{6AAF6FE4-D6AC-458A-88DE-47483205F30A}" type="presParOf" srcId="{8AB7E1FA-1CBE-4F19-BC7D-6CCE6476AC50}" destId="{79311A7A-FB2A-4281-AFDC-8BB82462D19B}" srcOrd="0" destOrd="0" presId="urn:microsoft.com/office/officeart/2005/8/layout/radial3"/>
    <dgm:cxn modelId="{6912FF7B-9D9B-412F-988F-EC7F715A825E}" type="presParOf" srcId="{79311A7A-FB2A-4281-AFDC-8BB82462D19B}" destId="{6E5800B1-45C6-4475-80B3-A072B8DDD3B9}" srcOrd="0" destOrd="0" presId="urn:microsoft.com/office/officeart/2005/8/layout/radial3"/>
    <dgm:cxn modelId="{30195D22-2904-4BC5-954B-55FB94831923}" type="presParOf" srcId="{79311A7A-FB2A-4281-AFDC-8BB82462D19B}" destId="{B31BFFDC-5763-4CF2-AD5B-6C401C17B981}" srcOrd="1" destOrd="0" presId="urn:microsoft.com/office/officeart/2005/8/layout/radial3"/>
    <dgm:cxn modelId="{2F2A7A70-08D8-4B58-BA5A-A444C0416F41}" type="presParOf" srcId="{79311A7A-FB2A-4281-AFDC-8BB82462D19B}" destId="{E82B88D9-8BCD-49EC-887C-8CCDD7B1B675}" srcOrd="2" destOrd="0" presId="urn:microsoft.com/office/officeart/2005/8/layout/radial3"/>
    <dgm:cxn modelId="{9505BCEF-0019-4F22-A8DF-3A58FA5B8516}" type="presParOf" srcId="{79311A7A-FB2A-4281-AFDC-8BB82462D19B}" destId="{2245A783-C2BA-4F19-A4F3-9B7BFB3D973B}"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800B1-45C6-4475-80B3-A072B8DDD3B9}">
      <dsp:nvSpPr>
        <dsp:cNvPr id="0" name=""/>
        <dsp:cNvSpPr/>
      </dsp:nvSpPr>
      <dsp:spPr>
        <a:xfrm>
          <a:off x="2194890" y="1569557"/>
          <a:ext cx="3292971" cy="3292971"/>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Bias Parameters</a:t>
          </a:r>
        </a:p>
      </dsp:txBody>
      <dsp:txXfrm>
        <a:off x="2677134" y="2051801"/>
        <a:ext cx="2328483" cy="2328483"/>
      </dsp:txXfrm>
    </dsp:sp>
    <dsp:sp modelId="{B31BFFDC-5763-4CF2-AD5B-6C401C17B981}">
      <dsp:nvSpPr>
        <dsp:cNvPr id="0" name=""/>
        <dsp:cNvSpPr/>
      </dsp:nvSpPr>
      <dsp:spPr>
        <a:xfrm>
          <a:off x="3006188" y="333745"/>
          <a:ext cx="1646485" cy="1646485"/>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Internal Validation Data</a:t>
          </a:r>
        </a:p>
      </dsp:txBody>
      <dsp:txXfrm>
        <a:off x="3247310" y="574867"/>
        <a:ext cx="1164241" cy="1164241"/>
      </dsp:txXfrm>
    </dsp:sp>
    <dsp:sp modelId="{E82B88D9-8BCD-49EC-887C-8CCDD7B1B675}">
      <dsp:nvSpPr>
        <dsp:cNvPr id="0" name=""/>
        <dsp:cNvSpPr/>
      </dsp:nvSpPr>
      <dsp:spPr>
        <a:xfrm>
          <a:off x="4903845" y="3648512"/>
          <a:ext cx="1646485" cy="1646485"/>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External Validation Data</a:t>
          </a:r>
        </a:p>
      </dsp:txBody>
      <dsp:txXfrm>
        <a:off x="5144967" y="3889634"/>
        <a:ext cx="1164241" cy="1164241"/>
      </dsp:txXfrm>
    </dsp:sp>
    <dsp:sp modelId="{2245A783-C2BA-4F19-A4F3-9B7BFB3D973B}">
      <dsp:nvSpPr>
        <dsp:cNvPr id="0" name=""/>
        <dsp:cNvSpPr/>
      </dsp:nvSpPr>
      <dsp:spPr>
        <a:xfrm>
          <a:off x="1137172" y="3559482"/>
          <a:ext cx="1646485" cy="1646485"/>
        </a:xfrm>
        <a:prstGeom prst="ellipse">
          <a:avLst/>
        </a:prstGeom>
        <a:solidFill>
          <a:schemeClr val="lt1">
            <a:alpha val="50000"/>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Subject matter expertise</a:t>
          </a:r>
        </a:p>
      </dsp:txBody>
      <dsp:txXfrm>
        <a:off x="1378294" y="3800604"/>
        <a:ext cx="1164241" cy="116424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12/6/24</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12/6/24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2563559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20</a:t>
            </a:fld>
            <a:endParaRPr lang="en-US" dirty="0"/>
          </a:p>
        </p:txBody>
      </p:sp>
    </p:spTree>
    <p:extLst>
      <p:ext uri="{BB962C8B-B14F-4D97-AF65-F5344CB8AC3E}">
        <p14:creationId xmlns:p14="http://schemas.microsoft.com/office/powerpoint/2010/main" val="1481625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22</a:t>
            </a:fld>
            <a:endParaRPr lang="en-US" dirty="0"/>
          </a:p>
        </p:txBody>
      </p:sp>
    </p:spTree>
    <p:extLst>
      <p:ext uri="{BB962C8B-B14F-4D97-AF65-F5344CB8AC3E}">
        <p14:creationId xmlns:p14="http://schemas.microsoft.com/office/powerpoint/2010/main" val="291461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Arial" charset="0"/>
                <a:ea typeface="+mn-ea"/>
                <a:cs typeface="+mn-cs"/>
              </a:rPr>
              <a:t> Since conducting a high-quality bias analysis follows the same steps as conducting a high-quality epidemiologic study, plans for both should be integrated at each phase of the study</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24</a:t>
            </a:fld>
            <a:endParaRPr lang="en-US" dirty="0"/>
          </a:p>
        </p:txBody>
      </p:sp>
    </p:spTree>
    <p:extLst>
      <p:ext uri="{BB962C8B-B14F-4D97-AF65-F5344CB8AC3E}">
        <p14:creationId xmlns:p14="http://schemas.microsoft.com/office/powerpoint/2010/main" val="156866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29</a:t>
            </a:fld>
            <a:endParaRPr lang="en-US" dirty="0"/>
          </a:p>
        </p:txBody>
      </p:sp>
    </p:spTree>
    <p:extLst>
      <p:ext uri="{BB962C8B-B14F-4D97-AF65-F5344CB8AC3E}">
        <p14:creationId xmlns:p14="http://schemas.microsoft.com/office/powerpoint/2010/main" val="225271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35</a:t>
            </a:fld>
            <a:endParaRPr lang="en-US" dirty="0"/>
          </a:p>
        </p:txBody>
      </p:sp>
    </p:spTree>
    <p:extLst>
      <p:ext uri="{BB962C8B-B14F-4D97-AF65-F5344CB8AC3E}">
        <p14:creationId xmlns:p14="http://schemas.microsoft.com/office/powerpoint/2010/main" val="3138525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36</a:t>
            </a:fld>
            <a:endParaRPr lang="en-US" dirty="0"/>
          </a:p>
        </p:txBody>
      </p:sp>
    </p:spTree>
    <p:extLst>
      <p:ext uri="{BB962C8B-B14F-4D97-AF65-F5344CB8AC3E}">
        <p14:creationId xmlns:p14="http://schemas.microsoft.com/office/powerpoint/2010/main" val="1658588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38</a:t>
            </a:fld>
            <a:endParaRPr lang="en-US" dirty="0"/>
          </a:p>
        </p:txBody>
      </p:sp>
    </p:spTree>
    <p:extLst>
      <p:ext uri="{BB962C8B-B14F-4D97-AF65-F5344CB8AC3E}">
        <p14:creationId xmlns:p14="http://schemas.microsoft.com/office/powerpoint/2010/main" val="569366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40</a:t>
            </a:fld>
            <a:endParaRPr lang="en-US" dirty="0"/>
          </a:p>
        </p:txBody>
      </p:sp>
    </p:spTree>
    <p:extLst>
      <p:ext uri="{BB962C8B-B14F-4D97-AF65-F5344CB8AC3E}">
        <p14:creationId xmlns:p14="http://schemas.microsoft.com/office/powerpoint/2010/main" val="1461708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41</a:t>
            </a:fld>
            <a:endParaRPr lang="en-US" dirty="0"/>
          </a:p>
        </p:txBody>
      </p:sp>
    </p:spTree>
    <p:extLst>
      <p:ext uri="{BB962C8B-B14F-4D97-AF65-F5344CB8AC3E}">
        <p14:creationId xmlns:p14="http://schemas.microsoft.com/office/powerpoint/2010/main" val="2497165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http://jaha.ahajournals.org/content/5/9/e002495</a:t>
            </a:r>
          </a:p>
        </p:txBody>
      </p:sp>
      <p:sp>
        <p:nvSpPr>
          <p:cNvPr id="4" name="Slide Number Placeholder 3"/>
          <p:cNvSpPr>
            <a:spLocks noGrp="1"/>
          </p:cNvSpPr>
          <p:nvPr>
            <p:ph type="sldNum" sz="quarter" idx="10"/>
          </p:nvPr>
        </p:nvSpPr>
        <p:spPr/>
        <p:txBody>
          <a:bodyPr/>
          <a:lstStyle/>
          <a:p>
            <a:fld id="{02322656-8894-1544-92AA-01B3CF5E6182}" type="slidenum">
              <a:rPr lang="en-US" smtClean="0"/>
              <a:pPr/>
              <a:t>55</a:t>
            </a:fld>
            <a:endParaRPr lang="en-US" dirty="0"/>
          </a:p>
        </p:txBody>
      </p:sp>
    </p:spTree>
    <p:extLst>
      <p:ext uri="{BB962C8B-B14F-4D97-AF65-F5344CB8AC3E}">
        <p14:creationId xmlns:p14="http://schemas.microsoft.com/office/powerpoint/2010/main" val="85707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3229055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71</a:t>
            </a:fld>
            <a:endParaRPr lang="en-US" dirty="0"/>
          </a:p>
        </p:txBody>
      </p:sp>
    </p:spTree>
    <p:extLst>
      <p:ext uri="{BB962C8B-B14F-4D97-AF65-F5344CB8AC3E}">
        <p14:creationId xmlns:p14="http://schemas.microsoft.com/office/powerpoint/2010/main" val="550447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73</a:t>
            </a:fld>
            <a:endParaRPr lang="en-US" dirty="0"/>
          </a:p>
        </p:txBody>
      </p:sp>
    </p:spTree>
    <p:extLst>
      <p:ext uri="{BB962C8B-B14F-4D97-AF65-F5344CB8AC3E}">
        <p14:creationId xmlns:p14="http://schemas.microsoft.com/office/powerpoint/2010/main" val="3554165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79</a:t>
            </a:fld>
            <a:endParaRPr lang="en-US" dirty="0"/>
          </a:p>
        </p:txBody>
      </p:sp>
    </p:spTree>
    <p:extLst>
      <p:ext uri="{BB962C8B-B14F-4D97-AF65-F5344CB8AC3E}">
        <p14:creationId xmlns:p14="http://schemas.microsoft.com/office/powerpoint/2010/main" val="2250787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80</a:t>
            </a:fld>
            <a:endParaRPr lang="en-US" dirty="0"/>
          </a:p>
        </p:txBody>
      </p:sp>
    </p:spTree>
    <p:extLst>
      <p:ext uri="{BB962C8B-B14F-4D97-AF65-F5344CB8AC3E}">
        <p14:creationId xmlns:p14="http://schemas.microsoft.com/office/powerpoint/2010/main" val="671108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85</a:t>
            </a:fld>
            <a:endParaRPr lang="en-US" dirty="0"/>
          </a:p>
        </p:txBody>
      </p:sp>
    </p:spTree>
    <p:extLst>
      <p:ext uri="{BB962C8B-B14F-4D97-AF65-F5344CB8AC3E}">
        <p14:creationId xmlns:p14="http://schemas.microsoft.com/office/powerpoint/2010/main" val="4096734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dirty="0"/>
              <a:t>Beta distribution allows us to represent different shapes, just by changing alpha and beta</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90</a:t>
            </a:fld>
            <a:endParaRPr lang="en-US" dirty="0"/>
          </a:p>
        </p:txBody>
      </p:sp>
    </p:spTree>
    <p:extLst>
      <p:ext uri="{BB962C8B-B14F-4D97-AF65-F5344CB8AC3E}">
        <p14:creationId xmlns:p14="http://schemas.microsoft.com/office/powerpoint/2010/main" val="111180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103</a:t>
            </a:fld>
            <a:endParaRPr lang="en-US" dirty="0"/>
          </a:p>
        </p:txBody>
      </p:sp>
    </p:spTree>
    <p:extLst>
      <p:ext uri="{BB962C8B-B14F-4D97-AF65-F5344CB8AC3E}">
        <p14:creationId xmlns:p14="http://schemas.microsoft.com/office/powerpoint/2010/main" val="2639590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104</a:t>
            </a:fld>
            <a:endParaRPr lang="en-US" dirty="0"/>
          </a:p>
        </p:txBody>
      </p:sp>
    </p:spTree>
    <p:extLst>
      <p:ext uri="{BB962C8B-B14F-4D97-AF65-F5344CB8AC3E}">
        <p14:creationId xmlns:p14="http://schemas.microsoft.com/office/powerpoint/2010/main" val="769141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106</a:t>
            </a:fld>
            <a:endParaRPr lang="en-US" dirty="0"/>
          </a:p>
        </p:txBody>
      </p:sp>
    </p:spTree>
    <p:extLst>
      <p:ext uri="{BB962C8B-B14F-4D97-AF65-F5344CB8AC3E}">
        <p14:creationId xmlns:p14="http://schemas.microsoft.com/office/powerpoint/2010/main" val="4075791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110</a:t>
            </a:fld>
            <a:endParaRPr lang="en-US" dirty="0"/>
          </a:p>
        </p:txBody>
      </p:sp>
    </p:spTree>
    <p:extLst>
      <p:ext uri="{BB962C8B-B14F-4D97-AF65-F5344CB8AC3E}">
        <p14:creationId xmlns:p14="http://schemas.microsoft.com/office/powerpoint/2010/main" val="67844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366978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270465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123330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4062588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kern="1200" dirty="0">
              <a:solidFill>
                <a:schemeClr val="tx1"/>
              </a:solidFill>
              <a:effectLst/>
              <a:latin typeface="Arial" charset="0"/>
              <a:ea typeface="+mn-ea"/>
              <a:cs typeface="+mn-cs"/>
            </a:endParaRPr>
          </a:p>
          <a:p>
            <a:r>
              <a:rPr lang="en-US" dirty="0"/>
              <a:t>https://academic.oup.com/view-large/figure/109632005/kwx193f01.png/Bias%20in%20Hazard%20Ratios%20Arising%20From%20Misclassification%20According%20to%20Self-Reported%20Weight%20and%20Height%20in%20Observational%20Studies%20of%20Body%20Mass%20Index%20and%20Mortality</a:t>
            </a:r>
          </a:p>
        </p:txBody>
      </p:sp>
      <p:sp>
        <p:nvSpPr>
          <p:cNvPr id="4" name="Slide Number Placeholder 3"/>
          <p:cNvSpPr>
            <a:spLocks noGrp="1"/>
          </p:cNvSpPr>
          <p:nvPr>
            <p:ph type="sldNum" sz="quarter" idx="10"/>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421110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2923517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19</a:t>
            </a:fld>
            <a:endParaRPr lang="en-US" dirty="0"/>
          </a:p>
        </p:txBody>
      </p:sp>
    </p:spTree>
    <p:extLst>
      <p:ext uri="{BB962C8B-B14F-4D97-AF65-F5344CB8AC3E}">
        <p14:creationId xmlns:p14="http://schemas.microsoft.com/office/powerpoint/2010/main" val="75797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7"/>
            <a:ext cx="9141713" cy="6856284"/>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tx1"/>
                </a:solidFill>
                <a:latin typeface="+mj-lt"/>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8" y="6046267"/>
            <a:ext cx="4246291" cy="314919"/>
          </a:xfrm>
          <a:prstGeom prst="rect">
            <a:avLst/>
          </a:prstGeom>
        </p:spPr>
      </p:pic>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
        <p:nvSpPr>
          <p:cNvPr id="12" name="Picture Placeholder 2"/>
          <p:cNvSpPr>
            <a:spLocks noGrp="1" noChangeAspect="1"/>
          </p:cNvSpPr>
          <p:nvPr>
            <p:ph type="pic" idx="13"/>
          </p:nvPr>
        </p:nvSpPr>
        <p:spPr>
          <a:xfrm>
            <a:off x="3835974" y="1049311"/>
            <a:ext cx="5308027" cy="295008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8"/>
            <a:ext cx="9141714" cy="6856285"/>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mj-lt"/>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777" y="6046265"/>
            <a:ext cx="4148561" cy="307671"/>
          </a:xfrm>
          <a:prstGeom prst="rect">
            <a:avLst/>
          </a:prstGeom>
        </p:spPr>
      </p:pic>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58"/>
            <a:ext cx="9141713" cy="6856284"/>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tx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325" y="350411"/>
            <a:ext cx="3528470" cy="261683"/>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57"/>
            <a:ext cx="9141713" cy="6856284"/>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331" y="347472"/>
            <a:ext cx="3437473" cy="254935"/>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6" name="Picture Placeholder 2"/>
          <p:cNvSpPr>
            <a:spLocks noGrp="1" noChangeAspect="1"/>
          </p:cNvSpPr>
          <p:nvPr>
            <p:ph type="pic" idx="13"/>
          </p:nvPr>
        </p:nvSpPr>
        <p:spPr>
          <a:xfrm>
            <a:off x="3823924" y="1049311"/>
            <a:ext cx="5320076" cy="5811864"/>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latin typeface="Arial" charset="0"/>
              </a:rPr>
              <a:t>‘-</a:t>
            </a:r>
          </a:p>
        </p:txBody>
      </p:sp>
      <p:sp>
        <p:nvSpPr>
          <p:cNvPr id="8" name="Title 1"/>
          <p:cNvSpPr txBox="1">
            <a:spLocks/>
          </p:cNvSpPr>
          <p:nvPr userDrawn="1"/>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857"/>
            <a:ext cx="9141713" cy="6856284"/>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7546663" y="6240989"/>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Arial" charset="0"/>
                <a:ea typeface="Arial" charset="0"/>
                <a:cs typeface="Arial" charset="0"/>
              </a:rPr>
              <a:pPr/>
              <a:t>‹#›</a:t>
            </a:fld>
            <a:endParaRPr lang="en-US" sz="12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4325" y="350411"/>
            <a:ext cx="3528470" cy="261683"/>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p:hf hdr="0" dt="0"/>
  <p:txStyles>
    <p:title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hyperlink" Target="https://evalue.hmdc.harvard.edu/app/" TargetMode="Externa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image" Target="../media/image86.emf"/><Relationship Id="rId7" Type="http://schemas.openxmlformats.org/officeDocument/2006/relationships/image" Target="../media/image91.e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5.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hyperlink" Target="http://www.stata-journal.com/article.html?article=st0138"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hyperlink" Target="https://sites.google.com/site/biasanalysis/" TargetMode="Externa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emf"/><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49.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56.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5.xml"/><Relationship Id="rId5" Type="http://schemas.openxmlformats.org/officeDocument/2006/relationships/image" Target="../media/image63.emf"/><Relationship Id="rId4" Type="http://schemas.openxmlformats.org/officeDocument/2006/relationships/image" Target="../media/image62.emf"/></Relationships>
</file>

<file path=ppt/slides/_rels/slide8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5.xml"/><Relationship Id="rId5" Type="http://schemas.openxmlformats.org/officeDocument/2006/relationships/image" Target="../media/image70.emf"/><Relationship Id="rId4" Type="http://schemas.openxmlformats.org/officeDocument/2006/relationships/image" Target="../media/image69.emf"/></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9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7399" y="3386173"/>
            <a:ext cx="5156277" cy="2168321"/>
          </a:xfrm>
        </p:spPr>
        <p:txBody>
          <a:bodyPr>
            <a:normAutofit/>
          </a:bodyPr>
          <a:lstStyle/>
          <a:p>
            <a:r>
              <a:rPr lang="en-US" dirty="0"/>
              <a:t>Hailey Banack, PhD</a:t>
            </a:r>
          </a:p>
          <a:p>
            <a:endParaRPr lang="en-US" dirty="0"/>
          </a:p>
          <a:p>
            <a:r>
              <a:rPr lang="en-US" dirty="0"/>
              <a:t>February 4, 2019</a:t>
            </a:r>
          </a:p>
          <a:p>
            <a:endParaRPr lang="en-US" dirty="0"/>
          </a:p>
        </p:txBody>
      </p:sp>
      <p:sp>
        <p:nvSpPr>
          <p:cNvPr id="3" name="Title 2"/>
          <p:cNvSpPr>
            <a:spLocks noGrp="1"/>
          </p:cNvSpPr>
          <p:nvPr>
            <p:ph type="ctrTitle"/>
          </p:nvPr>
        </p:nvSpPr>
        <p:spPr>
          <a:xfrm>
            <a:off x="359305" y="672966"/>
            <a:ext cx="4978908" cy="2386584"/>
          </a:xfrm>
        </p:spPr>
        <p:txBody>
          <a:bodyPr/>
          <a:lstStyle/>
          <a:p>
            <a:r>
              <a:rPr lang="en-US" dirty="0"/>
              <a:t>Quantitative Bias Analysis</a:t>
            </a:r>
          </a:p>
        </p:txBody>
      </p:sp>
    </p:spTree>
    <p:extLst>
      <p:ext uri="{BB962C8B-B14F-4D97-AF65-F5344CB8AC3E}">
        <p14:creationId xmlns:p14="http://schemas.microsoft.com/office/powerpoint/2010/main" val="710778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398" y="233082"/>
            <a:ext cx="8534401" cy="584775"/>
          </a:xfrm>
          <a:prstGeom prst="rect">
            <a:avLst/>
          </a:prstGeom>
          <a:solidFill>
            <a:schemeClr val="bg1"/>
          </a:solidFill>
        </p:spPr>
        <p:txBody>
          <a:bodyPr wrap="square" rtlCol="0">
            <a:spAutoFit/>
          </a:bodyPr>
          <a:lstStyle/>
          <a:p>
            <a:r>
              <a:rPr lang="en-US" sz="3200" dirty="0"/>
              <a:t>Key Terms: Systematic and Random Error</a:t>
            </a:r>
          </a:p>
        </p:txBody>
      </p:sp>
      <p:sp>
        <p:nvSpPr>
          <p:cNvPr id="4" name="Rectangle 3"/>
          <p:cNvSpPr/>
          <p:nvPr/>
        </p:nvSpPr>
        <p:spPr>
          <a:xfrm>
            <a:off x="-70656" y="1105721"/>
            <a:ext cx="9144000" cy="1107996"/>
          </a:xfrm>
          <a:prstGeom prst="rect">
            <a:avLst/>
          </a:prstGeom>
        </p:spPr>
        <p:txBody>
          <a:bodyPr wrap="square">
            <a:spAutoFit/>
          </a:bodyPr>
          <a:lstStyle/>
          <a:p>
            <a:pPr algn="ctr"/>
            <a:r>
              <a:rPr lang="en-US" sz="2200" dirty="0"/>
              <a:t>Systematic error = bias/lack of validity</a:t>
            </a:r>
          </a:p>
          <a:p>
            <a:pPr algn="ctr"/>
            <a:endParaRPr lang="en-US" sz="2200" dirty="0"/>
          </a:p>
          <a:p>
            <a:pPr algn="ctr"/>
            <a:r>
              <a:rPr lang="en-US" sz="2200" dirty="0"/>
              <a:t>Random error = lack of precision</a:t>
            </a:r>
          </a:p>
        </p:txBody>
      </p:sp>
      <p:pic>
        <p:nvPicPr>
          <p:cNvPr id="6" name="Picture 5"/>
          <p:cNvPicPr>
            <a:picLocks noChangeAspect="1"/>
          </p:cNvPicPr>
          <p:nvPr/>
        </p:nvPicPr>
        <p:blipFill>
          <a:blip r:embed="rId3"/>
          <a:stretch>
            <a:fillRect/>
          </a:stretch>
        </p:blipFill>
        <p:spPr>
          <a:xfrm>
            <a:off x="1728439" y="2501581"/>
            <a:ext cx="5603667" cy="3571683"/>
          </a:xfrm>
          <a:prstGeom prst="rect">
            <a:avLst/>
          </a:prstGeom>
        </p:spPr>
      </p:pic>
    </p:spTree>
    <p:extLst>
      <p:ext uri="{BB962C8B-B14F-4D97-AF65-F5344CB8AC3E}">
        <p14:creationId xmlns:p14="http://schemas.microsoft.com/office/powerpoint/2010/main" val="11020999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65220" y="162650"/>
            <a:ext cx="7886700" cy="629501"/>
          </a:xfrm>
          <a:prstGeom prst="rect">
            <a:avLst/>
          </a:prstGeom>
          <a:solidFill>
            <a:schemeClr val="bg1"/>
          </a:solidFill>
        </p:spPr>
        <p:txBody>
          <a:bodyPr vert="horz" lIns="91440" tIns="45720" rIns="91440" bIns="45720" rtlCol="0" anchor="b">
            <a:normAutofit/>
          </a:bodyPr>
          <a:lst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a:lstStyle>
          <a:p>
            <a:r>
              <a:rPr lang="en-US" sz="3800" b="1" dirty="0">
                <a:solidFill>
                  <a:schemeClr val="tx1"/>
                </a:solidFill>
              </a:rPr>
              <a:t>Other topics in QBA</a:t>
            </a:r>
          </a:p>
        </p:txBody>
      </p:sp>
      <p:sp>
        <p:nvSpPr>
          <p:cNvPr id="7" name="TextBox 6"/>
          <p:cNvSpPr txBox="1"/>
          <p:nvPr/>
        </p:nvSpPr>
        <p:spPr>
          <a:xfrm>
            <a:off x="671209" y="1225685"/>
            <a:ext cx="7996136" cy="5078313"/>
          </a:xfrm>
          <a:prstGeom prst="rect">
            <a:avLst/>
          </a:prstGeom>
          <a:noFill/>
        </p:spPr>
        <p:txBody>
          <a:bodyPr wrap="square" rtlCol="0">
            <a:spAutoFit/>
          </a:bodyPr>
          <a:lstStyle/>
          <a:p>
            <a:r>
              <a:rPr lang="en-US" dirty="0"/>
              <a:t>Could have a whole course on just bias analysis methods:</a:t>
            </a:r>
          </a:p>
          <a:p>
            <a:endParaRPr lang="en-US" dirty="0"/>
          </a:p>
          <a:p>
            <a:pPr marL="285750" indent="-285750">
              <a:buFont typeface="Arial" panose="020B0604020202020204" pitchFamily="34" charset="0"/>
              <a:buChar char="•"/>
            </a:pPr>
            <a:r>
              <a:rPr lang="en-US" dirty="0"/>
              <a:t>Bayesian bias analysis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Multiple bias analysis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More complex scenarios (e.g., </a:t>
            </a:r>
            <a:r>
              <a:rPr lang="en-US" dirty="0" err="1"/>
              <a:t>polytomous</a:t>
            </a:r>
            <a:r>
              <a:rPr lang="en-US" dirty="0"/>
              <a:t> unmeasured confounders, EMM with unmeasured confounding)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‘Causal inference’ approaches</a:t>
            </a:r>
          </a:p>
          <a:p>
            <a:pPr marL="742939" lvl="1" indent="-285750">
              <a:buFont typeface="Arial" panose="020B0604020202020204" pitchFamily="34" charset="0"/>
              <a:buChar char="•"/>
            </a:pPr>
            <a:r>
              <a:rPr lang="en-US" dirty="0"/>
              <a:t>Inverse probability of censoring weights for selection bias</a:t>
            </a:r>
          </a:p>
          <a:p>
            <a:pPr marL="742939" lvl="1" indent="-285750">
              <a:buFont typeface="Arial" panose="020B0604020202020204" pitchFamily="34" charset="0"/>
              <a:buChar char="•"/>
            </a:pPr>
            <a:endParaRPr lang="en-US" dirty="0"/>
          </a:p>
          <a:p>
            <a:pPr marL="742939" lvl="1" indent="-285750">
              <a:buFont typeface="Arial" panose="020B0604020202020204" pitchFamily="34" charset="0"/>
              <a:buChar char="•"/>
            </a:pPr>
            <a:r>
              <a:rPr lang="en-US" dirty="0" err="1"/>
              <a:t>VanderWeele</a:t>
            </a:r>
            <a:r>
              <a:rPr lang="en-US" dirty="0"/>
              <a:t> approaches – unmeasured confounding</a:t>
            </a:r>
          </a:p>
          <a:p>
            <a:pPr marL="742939" lvl="1" indent="-285750">
              <a:buFont typeface="Arial" panose="020B0604020202020204" pitchFamily="34" charset="0"/>
              <a:buChar char="•"/>
            </a:pPr>
            <a:endParaRPr lang="en-US" dirty="0"/>
          </a:p>
          <a:p>
            <a:pPr marL="742939" lvl="1" indent="-285750">
              <a:buFont typeface="Arial" panose="020B0604020202020204" pitchFamily="34" charset="0"/>
              <a:buChar char="•"/>
            </a:pPr>
            <a:r>
              <a:rPr lang="en-US" dirty="0"/>
              <a:t>E-value</a:t>
            </a:r>
          </a:p>
          <a:p>
            <a:pPr marL="1200127" lvl="2" indent="-285750">
              <a:buFont typeface="Arial" panose="020B0604020202020204" pitchFamily="34" charset="0"/>
              <a:buChar char="•"/>
            </a:pPr>
            <a:r>
              <a:rPr lang="en-US" dirty="0">
                <a:hlinkClick r:id="rId2"/>
              </a:rPr>
              <a:t>https://evalue.hmdc.harvard.edu/app/</a:t>
            </a:r>
            <a:endParaRPr lang="en-US" dirty="0"/>
          </a:p>
          <a:p>
            <a:pPr marL="1200127" lvl="2" indent="-285750">
              <a:buFont typeface="Arial" panose="020B0604020202020204" pitchFamily="34" charset="0"/>
              <a:buChar char="•"/>
            </a:pPr>
            <a:r>
              <a:rPr lang="en-US" dirty="0"/>
              <a:t>R and Stata packages available</a:t>
            </a:r>
          </a:p>
          <a:p>
            <a:endParaRPr lang="en-US" dirty="0"/>
          </a:p>
        </p:txBody>
      </p:sp>
    </p:spTree>
    <p:extLst>
      <p:ext uri="{BB962C8B-B14F-4D97-AF65-F5344CB8AC3E}">
        <p14:creationId xmlns:p14="http://schemas.microsoft.com/office/powerpoint/2010/main" val="23872180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65220" y="162650"/>
            <a:ext cx="7886700" cy="629501"/>
          </a:xfrm>
          <a:prstGeom prst="rect">
            <a:avLst/>
          </a:prstGeom>
          <a:solidFill>
            <a:schemeClr val="bg1"/>
          </a:solidFill>
        </p:spPr>
        <p:txBody>
          <a:bodyPr vert="horz" lIns="91440" tIns="45720" rIns="91440" bIns="45720" rtlCol="0" anchor="b">
            <a:normAutofit/>
          </a:bodyPr>
          <a:lst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a:lstStyle>
          <a:p>
            <a:r>
              <a:rPr lang="en-US" sz="3800" b="1" dirty="0">
                <a:solidFill>
                  <a:schemeClr val="tx1"/>
                </a:solidFill>
              </a:rPr>
              <a:t>E-value</a:t>
            </a:r>
          </a:p>
        </p:txBody>
      </p:sp>
      <p:sp>
        <p:nvSpPr>
          <p:cNvPr id="5" name="TextBox 4"/>
          <p:cNvSpPr txBox="1"/>
          <p:nvPr/>
        </p:nvSpPr>
        <p:spPr>
          <a:xfrm>
            <a:off x="321013" y="1410511"/>
            <a:ext cx="7996136" cy="1200329"/>
          </a:xfrm>
          <a:prstGeom prst="rect">
            <a:avLst/>
          </a:prstGeom>
          <a:noFill/>
        </p:spPr>
        <p:txBody>
          <a:bodyPr wrap="square" rtlCol="0">
            <a:spAutoFit/>
          </a:bodyPr>
          <a:lstStyle/>
          <a:p>
            <a:pPr algn="ctr"/>
            <a:r>
              <a:rPr lang="en-US" dirty="0"/>
              <a:t>“…minimum strength of association, on the risk ratio scale, that an </a:t>
            </a:r>
            <a:r>
              <a:rPr lang="en-US" b="1" dirty="0"/>
              <a:t>unmeasured confounder </a:t>
            </a:r>
            <a:r>
              <a:rPr lang="en-US" dirty="0"/>
              <a:t>would need to have with both the treatment and the outcome to fully explain away a specific treatment–outcome association, conditional on the measured covariates…”</a:t>
            </a:r>
          </a:p>
        </p:txBody>
      </p:sp>
      <p:sp>
        <p:nvSpPr>
          <p:cNvPr id="6" name="TextBox 5"/>
          <p:cNvSpPr txBox="1"/>
          <p:nvPr/>
        </p:nvSpPr>
        <p:spPr>
          <a:xfrm>
            <a:off x="252919" y="3044757"/>
            <a:ext cx="372569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Large E-value = a lot of unmeasured confounding required to explain away an estimate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Small E-value = little unmeasured confounding required to explain away the estimate </a:t>
            </a:r>
          </a:p>
        </p:txBody>
      </p:sp>
      <p:pic>
        <p:nvPicPr>
          <p:cNvPr id="1028" name="Picture 4" descr="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937" y="3110071"/>
            <a:ext cx="3871676" cy="23825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4319081" y="3599234"/>
            <a:ext cx="4445540" cy="2308324"/>
          </a:xfrm>
          <a:prstGeom prst="rect">
            <a:avLst/>
          </a:prstGeom>
          <a:noFill/>
        </p:spPr>
        <p:txBody>
          <a:bodyPr wrap="square" rtlCol="0">
            <a:spAutoFit/>
          </a:bodyPr>
          <a:lstStyle/>
          <a:p>
            <a:r>
              <a:rPr lang="en-US" dirty="0"/>
              <a:t>RR=3.9</a:t>
            </a:r>
          </a:p>
          <a:p>
            <a:r>
              <a:rPr lang="en-US" dirty="0"/>
              <a:t>E-value= 7.26</a:t>
            </a:r>
          </a:p>
          <a:p>
            <a:endParaRPr lang="en-US" dirty="0"/>
          </a:p>
          <a:p>
            <a:r>
              <a:rPr lang="en-US" sz="1500" dirty="0"/>
              <a:t>“The observed risk ratio of 3.9 could be explained away by an unmeasured confounder that was associated with both the treatment and the outcome by a risk ratio of 7.2-fold each, above and beyond the measured confounders, but weaker confounding could not do so”</a:t>
            </a:r>
          </a:p>
        </p:txBody>
      </p:sp>
      <p:sp>
        <p:nvSpPr>
          <p:cNvPr id="8" name="Rectangle 7"/>
          <p:cNvSpPr/>
          <p:nvPr/>
        </p:nvSpPr>
        <p:spPr>
          <a:xfrm>
            <a:off x="4319081" y="3599234"/>
            <a:ext cx="4533089" cy="2308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1013" y="6588545"/>
            <a:ext cx="6858000" cy="276999"/>
          </a:xfrm>
          <a:prstGeom prst="rect">
            <a:avLst/>
          </a:prstGeom>
          <a:noFill/>
        </p:spPr>
        <p:txBody>
          <a:bodyPr wrap="square" rtlCol="0">
            <a:spAutoFit/>
          </a:bodyPr>
          <a:lstStyle/>
          <a:p>
            <a:r>
              <a:rPr lang="en-US" sz="1200" dirty="0"/>
              <a:t>(</a:t>
            </a:r>
            <a:r>
              <a:rPr lang="en-US" sz="1200" dirty="0" err="1"/>
              <a:t>VanderWeele</a:t>
            </a:r>
            <a:r>
              <a:rPr lang="en-US" sz="1200" dirty="0"/>
              <a:t> &amp; Ding, 2017; </a:t>
            </a:r>
            <a:r>
              <a:rPr lang="en-US" sz="1200" dirty="0" err="1"/>
              <a:t>Mathur</a:t>
            </a:r>
            <a:r>
              <a:rPr lang="en-US" sz="1200" dirty="0"/>
              <a:t>, Ding, Riddell, &amp; </a:t>
            </a:r>
            <a:r>
              <a:rPr lang="en-US" sz="1200" dirty="0" err="1"/>
              <a:t>VanderWeele</a:t>
            </a:r>
            <a:r>
              <a:rPr lang="en-US" sz="1200" dirty="0"/>
              <a:t>, 2018)</a:t>
            </a:r>
          </a:p>
        </p:txBody>
      </p:sp>
    </p:spTree>
    <p:extLst>
      <p:ext uri="{BB962C8B-B14F-4D97-AF65-F5344CB8AC3E}">
        <p14:creationId xmlns:p14="http://schemas.microsoft.com/office/powerpoint/2010/main" val="223614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65220" y="162650"/>
            <a:ext cx="7886700" cy="629501"/>
          </a:xfrm>
          <a:prstGeom prst="rect">
            <a:avLst/>
          </a:prstGeom>
          <a:solidFill>
            <a:schemeClr val="bg1"/>
          </a:solidFill>
        </p:spPr>
        <p:txBody>
          <a:bodyPr vert="horz" lIns="91440" tIns="45720" rIns="91440" bIns="45720" rtlCol="0" anchor="b">
            <a:normAutofit/>
          </a:bodyPr>
          <a:lst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a:lstStyle>
          <a:p>
            <a:r>
              <a:rPr lang="en-US" sz="3800" b="1" dirty="0">
                <a:solidFill>
                  <a:schemeClr val="tx1"/>
                </a:solidFill>
              </a:rPr>
              <a:t>Record-level vs. Summary Data</a:t>
            </a:r>
          </a:p>
        </p:txBody>
      </p:sp>
      <p:sp>
        <p:nvSpPr>
          <p:cNvPr id="7" name="TextBox 6"/>
          <p:cNvSpPr txBox="1"/>
          <p:nvPr/>
        </p:nvSpPr>
        <p:spPr>
          <a:xfrm>
            <a:off x="448212" y="1699327"/>
            <a:ext cx="8291930" cy="3785652"/>
          </a:xfrm>
          <a:prstGeom prst="rect">
            <a:avLst/>
          </a:prstGeom>
          <a:noFill/>
        </p:spPr>
        <p:txBody>
          <a:bodyPr wrap="square" rtlCol="0">
            <a:spAutoFit/>
          </a:bodyPr>
          <a:lstStyle/>
          <a:p>
            <a:r>
              <a:rPr lang="en-US" sz="2400" dirty="0"/>
              <a:t>To adjust for misclassification, an alternative to using summary data as we have been</a:t>
            </a:r>
          </a:p>
          <a:p>
            <a:endParaRPr lang="en-US" sz="2400" dirty="0"/>
          </a:p>
          <a:p>
            <a:r>
              <a:rPr lang="en-US" sz="2400" dirty="0"/>
              <a:t>-If you have access to the dataset, can use record level corrections and then run analyses</a:t>
            </a:r>
          </a:p>
          <a:p>
            <a:endParaRPr lang="en-US" sz="2400" dirty="0"/>
          </a:p>
          <a:p>
            <a:r>
              <a:rPr lang="en-US" sz="2400" dirty="0"/>
              <a:t>-Shift from correcting biased effect estimates to ‘correcting’ data before analysis</a:t>
            </a:r>
          </a:p>
          <a:p>
            <a:endParaRPr lang="en-US" sz="2400" dirty="0"/>
          </a:p>
          <a:p>
            <a:r>
              <a:rPr lang="en-US" sz="2400" dirty="0"/>
              <a:t>-Really, really, really computationally intensive</a:t>
            </a:r>
          </a:p>
        </p:txBody>
      </p:sp>
    </p:spTree>
    <p:extLst>
      <p:ext uri="{BB962C8B-B14F-4D97-AF65-F5344CB8AC3E}">
        <p14:creationId xmlns:p14="http://schemas.microsoft.com/office/powerpoint/2010/main" val="25092697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65220" y="1100328"/>
            <a:ext cx="8535924" cy="5125141"/>
          </a:xfrm>
        </p:spPr>
        <p:txBody>
          <a:bodyPr/>
          <a:lstStyle/>
          <a:p>
            <a:pPr>
              <a:lnSpc>
                <a:spcPct val="100000"/>
              </a:lnSpc>
            </a:pPr>
            <a:r>
              <a:rPr lang="en-US" sz="2400" dirty="0">
                <a:solidFill>
                  <a:srgbClr val="000000"/>
                </a:solidFill>
              </a:rPr>
              <a:t>For each observation in the dataset, conduct a Bernoulli trial with a probability equal to PPV for those who are exposed and 1-NPV for those classified as unexposed</a:t>
            </a:r>
          </a:p>
          <a:p>
            <a:pPr>
              <a:lnSpc>
                <a:spcPct val="100000"/>
              </a:lnSpc>
            </a:pPr>
            <a:endParaRPr lang="en-US" sz="2400" dirty="0">
              <a:solidFill>
                <a:srgbClr val="000000"/>
              </a:solidFill>
            </a:endParaRPr>
          </a:p>
          <a:p>
            <a:pPr>
              <a:lnSpc>
                <a:spcPct val="100000"/>
              </a:lnSpc>
            </a:pPr>
            <a:r>
              <a:rPr lang="en-US" sz="2400" dirty="0">
                <a:solidFill>
                  <a:srgbClr val="000000"/>
                </a:solidFill>
              </a:rPr>
              <a:t>Random number chosen in the Bernoulli draw</a:t>
            </a:r>
          </a:p>
          <a:p>
            <a:pPr marL="1028683" lvl="2" indent="-342900">
              <a:lnSpc>
                <a:spcPct val="100000"/>
              </a:lnSpc>
              <a:buFont typeface="Arial" panose="020B0604020202020204" pitchFamily="34" charset="0"/>
              <a:buChar char="•"/>
            </a:pPr>
            <a:r>
              <a:rPr lang="en-US" sz="2250" dirty="0">
                <a:solidFill>
                  <a:srgbClr val="000000"/>
                </a:solidFill>
              </a:rPr>
              <a:t>if the number chosen is </a:t>
            </a:r>
            <a:r>
              <a:rPr lang="en-US" sz="2250" b="1" dirty="0">
                <a:solidFill>
                  <a:srgbClr val="000000"/>
                </a:solidFill>
              </a:rPr>
              <a:t>greater</a:t>
            </a:r>
            <a:r>
              <a:rPr lang="en-US" sz="2250" dirty="0">
                <a:solidFill>
                  <a:srgbClr val="000000"/>
                </a:solidFill>
              </a:rPr>
              <a:t> than the corresponding predictive value, the participant’s exposure status is reclassified</a:t>
            </a:r>
          </a:p>
          <a:p>
            <a:pPr marL="38100" indent="0">
              <a:lnSpc>
                <a:spcPct val="100000"/>
              </a:lnSpc>
              <a:buNone/>
            </a:pPr>
            <a:endParaRPr lang="en-US" sz="2400" dirty="0">
              <a:solidFill>
                <a:srgbClr val="000000"/>
              </a:solidFill>
            </a:endParaRPr>
          </a:p>
          <a:p>
            <a:pPr>
              <a:lnSpc>
                <a:spcPct val="100000"/>
              </a:lnSpc>
            </a:pPr>
            <a:r>
              <a:rPr lang="en-US" sz="2400" dirty="0">
                <a:solidFill>
                  <a:srgbClr val="000000"/>
                </a:solidFill>
              </a:rPr>
              <a:t>Reclassification process repeated for each record (row) in the dataset to create a new, corrected dataset</a:t>
            </a:r>
          </a:p>
          <a:p>
            <a:pPr>
              <a:lnSpc>
                <a:spcPct val="100000"/>
              </a:lnSpc>
            </a:pPr>
            <a:endParaRPr lang="en-US" sz="2400" dirty="0">
              <a:solidFill>
                <a:srgbClr val="000000"/>
              </a:solidFill>
            </a:endParaRPr>
          </a:p>
          <a:p>
            <a:pPr marL="38100" indent="0">
              <a:buNone/>
            </a:pPr>
            <a:endParaRPr lang="en-US" sz="1800" dirty="0"/>
          </a:p>
          <a:p>
            <a:pPr indent="0">
              <a:buNone/>
            </a:pPr>
            <a:r>
              <a:rPr lang="en-US" sz="1800" dirty="0"/>
              <a:t> </a:t>
            </a:r>
          </a:p>
        </p:txBody>
      </p:sp>
      <p:sp>
        <p:nvSpPr>
          <p:cNvPr id="3" name="Title 2"/>
          <p:cNvSpPr>
            <a:spLocks noGrp="1"/>
          </p:cNvSpPr>
          <p:nvPr>
            <p:ph type="title"/>
          </p:nvPr>
        </p:nvSpPr>
        <p:spPr>
          <a:xfrm>
            <a:off x="425196" y="357936"/>
            <a:ext cx="7886700" cy="868430"/>
          </a:xfrm>
        </p:spPr>
        <p:txBody>
          <a:bodyPr anchor="t"/>
          <a:lstStyle/>
          <a:p>
            <a:r>
              <a:rPr lang="en-US" dirty="0"/>
              <a:t>Conduct Bernoulli trials:</a:t>
            </a:r>
            <a:br>
              <a:rPr lang="en-US" dirty="0"/>
            </a:br>
            <a:endParaRPr lang="en-US" dirty="0"/>
          </a:p>
        </p:txBody>
      </p:sp>
      <p:sp>
        <p:nvSpPr>
          <p:cNvPr id="4" name="Title 3"/>
          <p:cNvSpPr txBox="1">
            <a:spLocks/>
          </p:cNvSpPr>
          <p:nvPr/>
        </p:nvSpPr>
        <p:spPr>
          <a:xfrm>
            <a:off x="165220" y="162650"/>
            <a:ext cx="7886700" cy="629501"/>
          </a:xfrm>
          <a:prstGeom prst="rect">
            <a:avLst/>
          </a:prstGeom>
          <a:solidFill>
            <a:schemeClr val="bg1"/>
          </a:solidFill>
        </p:spPr>
        <p:txBody>
          <a:bodyPr vert="horz" lIns="91440" tIns="45720" rIns="91440" bIns="45720" rtlCol="0" anchor="b">
            <a:normAutofit/>
          </a:bodyPr>
          <a:lst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a:lstStyle>
          <a:p>
            <a:r>
              <a:rPr lang="en-US" sz="3800" b="1" dirty="0">
                <a:solidFill>
                  <a:srgbClr val="666666"/>
                </a:solidFill>
              </a:rPr>
              <a:t>Record-level correction</a:t>
            </a:r>
          </a:p>
        </p:txBody>
      </p:sp>
    </p:spTree>
    <p:extLst>
      <p:ext uri="{BB962C8B-B14F-4D97-AF65-F5344CB8AC3E}">
        <p14:creationId xmlns:p14="http://schemas.microsoft.com/office/powerpoint/2010/main" val="36594500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2580572"/>
            <a:ext cx="9144000" cy="3732425"/>
          </a:xfrm>
        </p:spPr>
        <p:txBody>
          <a:bodyPr/>
          <a:lstStyle/>
          <a:p>
            <a:pPr marL="38100" indent="0" algn="ctr">
              <a:buNone/>
            </a:pPr>
            <a:r>
              <a:rPr lang="en-US" sz="1800" dirty="0">
                <a:solidFill>
                  <a:srgbClr val="000000"/>
                </a:solidFill>
              </a:rPr>
              <a:t>Bias corrected effect estimate is the 50</a:t>
            </a:r>
            <a:r>
              <a:rPr lang="en-US" sz="1800" baseline="30000" dirty="0">
                <a:solidFill>
                  <a:srgbClr val="000000"/>
                </a:solidFill>
              </a:rPr>
              <a:t>th</a:t>
            </a:r>
            <a:r>
              <a:rPr lang="en-US" sz="1800" dirty="0">
                <a:solidFill>
                  <a:srgbClr val="000000"/>
                </a:solidFill>
              </a:rPr>
              <a:t> percentile of the distribution</a:t>
            </a:r>
            <a:endParaRPr lang="en-US" sz="2400" dirty="0"/>
          </a:p>
          <a:p>
            <a:pPr marL="38100" indent="0" algn="ctr">
              <a:buNone/>
            </a:pPr>
            <a:endParaRPr lang="en-US" sz="2400" dirty="0"/>
          </a:p>
          <a:p>
            <a:pPr marL="38100" indent="0" algn="ctr">
              <a:buNone/>
            </a:pPr>
            <a:endParaRPr lang="en-US" sz="2400" dirty="0"/>
          </a:p>
          <a:p>
            <a:pPr marL="38100" indent="0" algn="ctr">
              <a:buNone/>
            </a:pPr>
            <a:endParaRPr lang="en-US" sz="2400" dirty="0"/>
          </a:p>
          <a:p>
            <a:pPr marL="38100" indent="0" algn="ctr">
              <a:buNone/>
            </a:pPr>
            <a:endParaRPr lang="en-US" sz="2400" dirty="0"/>
          </a:p>
          <a:p>
            <a:pPr marL="38100" indent="0" algn="ctr">
              <a:buNone/>
            </a:pPr>
            <a:endParaRPr lang="en-US" sz="2400" dirty="0"/>
          </a:p>
          <a:p>
            <a:pPr marL="38100" indent="0" algn="ctr">
              <a:buNone/>
            </a:pPr>
            <a:endParaRPr lang="en-US" sz="2400" dirty="0"/>
          </a:p>
        </p:txBody>
      </p:sp>
      <p:sp>
        <p:nvSpPr>
          <p:cNvPr id="3" name="Title 2"/>
          <p:cNvSpPr>
            <a:spLocks noGrp="1"/>
          </p:cNvSpPr>
          <p:nvPr>
            <p:ph type="title"/>
          </p:nvPr>
        </p:nvSpPr>
        <p:spPr>
          <a:xfrm>
            <a:off x="0" y="1252146"/>
            <a:ext cx="9144000" cy="868430"/>
          </a:xfrm>
        </p:spPr>
        <p:txBody>
          <a:bodyPr>
            <a:normAutofit fontScale="90000"/>
          </a:bodyPr>
          <a:lstStyle/>
          <a:p>
            <a:pPr algn="ctr"/>
            <a:br>
              <a:rPr lang="en-US" dirty="0"/>
            </a:br>
            <a:br>
              <a:rPr lang="en-US" dirty="0"/>
            </a:br>
            <a:br>
              <a:rPr lang="en-US" dirty="0"/>
            </a:br>
            <a:r>
              <a:rPr lang="en-US" dirty="0"/>
              <a:t>Repeat entire process (record level correction and calculating effect estimate) 50,000 times to create a distribution of effect estimates</a:t>
            </a:r>
            <a:br>
              <a:rPr lang="en-US" dirty="0"/>
            </a:br>
            <a:endParaRPr lang="en-US" dirty="0"/>
          </a:p>
        </p:txBody>
      </p:sp>
      <p:sp>
        <p:nvSpPr>
          <p:cNvPr id="4" name="Title 3"/>
          <p:cNvSpPr txBox="1">
            <a:spLocks/>
          </p:cNvSpPr>
          <p:nvPr/>
        </p:nvSpPr>
        <p:spPr>
          <a:xfrm>
            <a:off x="165220" y="162650"/>
            <a:ext cx="7886700" cy="629501"/>
          </a:xfrm>
          <a:prstGeom prst="rect">
            <a:avLst/>
          </a:prstGeom>
          <a:solidFill>
            <a:schemeClr val="bg1"/>
          </a:solidFill>
        </p:spPr>
        <p:txBody>
          <a:bodyPr vert="horz" lIns="91440" tIns="45720" rIns="91440" bIns="45720" rtlCol="0" anchor="b">
            <a:normAutofit fontScale="85000" lnSpcReduction="10000"/>
          </a:bodyPr>
          <a:lst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a:lstStyle>
          <a:p>
            <a:r>
              <a:rPr lang="en-US" sz="3800" b="1" dirty="0">
                <a:solidFill>
                  <a:schemeClr val="tx1"/>
                </a:solidFill>
              </a:rPr>
              <a:t>Calculate effect estimate… and repeat</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764" y="3078389"/>
            <a:ext cx="3695114" cy="3036922"/>
          </a:xfrm>
          <a:prstGeom prst="rect">
            <a:avLst/>
          </a:prstGeom>
          <a:noFill/>
          <a:ln>
            <a:noFill/>
          </a:ln>
        </p:spPr>
      </p:pic>
      <p:sp>
        <p:nvSpPr>
          <p:cNvPr id="6" name="Rectangle 5"/>
          <p:cNvSpPr/>
          <p:nvPr/>
        </p:nvSpPr>
        <p:spPr>
          <a:xfrm>
            <a:off x="1181684" y="5809593"/>
            <a:ext cx="6499275" cy="923330"/>
          </a:xfrm>
          <a:prstGeom prst="rect">
            <a:avLst/>
          </a:prstGeom>
        </p:spPr>
        <p:txBody>
          <a:bodyPr wrap="square">
            <a:spAutoFit/>
          </a:bodyPr>
          <a:lstStyle/>
          <a:p>
            <a:pPr marL="38100" indent="0" algn="ctr">
              <a:buNone/>
            </a:pPr>
            <a:endParaRPr lang="en-US" dirty="0"/>
          </a:p>
          <a:p>
            <a:pPr marL="38100" indent="0" algn="ctr">
              <a:buNone/>
            </a:pPr>
            <a:r>
              <a:rPr lang="en-US" dirty="0"/>
              <a:t>2.5</a:t>
            </a:r>
            <a:r>
              <a:rPr lang="en-US" baseline="30000" dirty="0"/>
              <a:t>th</a:t>
            </a:r>
            <a:r>
              <a:rPr lang="en-US" dirty="0"/>
              <a:t> and 97.5</a:t>
            </a:r>
            <a:r>
              <a:rPr lang="en-US" baseline="30000" dirty="0"/>
              <a:t>th</a:t>
            </a:r>
            <a:r>
              <a:rPr lang="en-US" dirty="0"/>
              <a:t> percentiles of the distribution correspond to upper and lower 95% confidence intervals</a:t>
            </a:r>
          </a:p>
        </p:txBody>
      </p:sp>
    </p:spTree>
    <p:extLst>
      <p:ext uri="{BB962C8B-B14F-4D97-AF65-F5344CB8AC3E}">
        <p14:creationId xmlns:p14="http://schemas.microsoft.com/office/powerpoint/2010/main" val="34736391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65220" y="162650"/>
            <a:ext cx="8574922" cy="629501"/>
          </a:xfrm>
          <a:prstGeom prst="rect">
            <a:avLst/>
          </a:prstGeom>
          <a:solidFill>
            <a:schemeClr val="bg1"/>
          </a:solidFill>
        </p:spPr>
        <p:txBody>
          <a:bodyPr vert="horz" lIns="91440" tIns="45720" rIns="91440" bIns="45720" rtlCol="0" anchor="b">
            <a:normAutofit fontScale="85000" lnSpcReduction="10000"/>
          </a:bodyPr>
          <a:lst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a:lstStyle>
          <a:p>
            <a:r>
              <a:rPr lang="en-US" sz="3800" b="1" dirty="0">
                <a:solidFill>
                  <a:schemeClr val="tx1"/>
                </a:solidFill>
              </a:rPr>
              <a:t>Example: Age-related BMI misclassification</a:t>
            </a:r>
          </a:p>
        </p:txBody>
      </p:sp>
      <p:sp>
        <p:nvSpPr>
          <p:cNvPr id="5" name="Rectangle 4"/>
          <p:cNvSpPr/>
          <p:nvPr/>
        </p:nvSpPr>
        <p:spPr>
          <a:xfrm>
            <a:off x="466889" y="1170851"/>
            <a:ext cx="7563584" cy="966418"/>
          </a:xfrm>
          <a:prstGeom prst="rect">
            <a:avLst/>
          </a:prstGeom>
        </p:spPr>
        <p:txBody>
          <a:bodyPr wrap="square">
            <a:spAutoFit/>
          </a:bodyPr>
          <a:lstStyle/>
          <a:p>
            <a:pPr algn="ctr">
              <a:lnSpc>
                <a:spcPct val="120000"/>
              </a:lnSpc>
            </a:pPr>
            <a:r>
              <a:rPr lang="en-US" sz="2400" dirty="0">
                <a:solidFill>
                  <a:srgbClr val="000000"/>
                </a:solidFill>
              </a:rPr>
              <a:t>Does the effect of obesity on mortality change when accounting for BMI-related misclassification?</a:t>
            </a:r>
            <a:endParaRPr lang="en-US" sz="2400" b="1" dirty="0">
              <a:solidFill>
                <a:srgbClr val="000000"/>
              </a:solidFill>
            </a:endParaRPr>
          </a:p>
        </p:txBody>
      </p:sp>
      <p:pic>
        <p:nvPicPr>
          <p:cNvPr id="6" name="Picture 8" descr="Image result for aging women body compos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89" y="2595677"/>
            <a:ext cx="3998083" cy="368573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 Placeholder 1"/>
          <p:cNvSpPr>
            <a:spLocks noGrp="1"/>
          </p:cNvSpPr>
          <p:nvPr>
            <p:ph type="body" idx="4294967295"/>
          </p:nvPr>
        </p:nvSpPr>
        <p:spPr>
          <a:xfrm>
            <a:off x="5341197" y="2452273"/>
            <a:ext cx="3398945" cy="4034550"/>
          </a:xfrm>
          <a:prstGeom prst="rect">
            <a:avLst/>
          </a:prstGeom>
        </p:spPr>
        <p:txBody>
          <a:bodyPr/>
          <a:lstStyle/>
          <a:p>
            <a:pPr marL="0" lvl="0" indent="0">
              <a:buNone/>
            </a:pPr>
            <a:r>
              <a:rPr lang="en-US" sz="1800" b="1" dirty="0">
                <a:solidFill>
                  <a:srgbClr val="000000"/>
                </a:solidFill>
              </a:rPr>
              <a:t>As women age:</a:t>
            </a:r>
          </a:p>
          <a:p>
            <a:pPr marL="628642" lvl="1" indent="-285750">
              <a:lnSpc>
                <a:spcPct val="120000"/>
              </a:lnSpc>
              <a:buFont typeface="Arial"/>
              <a:buChar char="•"/>
            </a:pPr>
            <a:r>
              <a:rPr lang="en-US" sz="1800" dirty="0">
                <a:solidFill>
                  <a:srgbClr val="000000"/>
                </a:solidFill>
              </a:rPr>
              <a:t>Increased body fat</a:t>
            </a:r>
          </a:p>
          <a:p>
            <a:pPr marL="628642" lvl="1" indent="-285750">
              <a:lnSpc>
                <a:spcPct val="120000"/>
              </a:lnSpc>
              <a:buFont typeface="Arial"/>
              <a:buChar char="•"/>
            </a:pPr>
            <a:r>
              <a:rPr lang="en-US" sz="1800" dirty="0">
                <a:solidFill>
                  <a:srgbClr val="000000"/>
                </a:solidFill>
              </a:rPr>
              <a:t>Changes in the distribution of adipose tissue</a:t>
            </a:r>
          </a:p>
          <a:p>
            <a:pPr marL="628642" lvl="1" indent="-285750">
              <a:lnSpc>
                <a:spcPct val="120000"/>
              </a:lnSpc>
              <a:buFont typeface="Arial"/>
              <a:buChar char="•"/>
            </a:pPr>
            <a:r>
              <a:rPr lang="en-US" sz="1800" dirty="0">
                <a:solidFill>
                  <a:srgbClr val="000000"/>
                </a:solidFill>
              </a:rPr>
              <a:t>Decreased lean body mass</a:t>
            </a:r>
          </a:p>
          <a:p>
            <a:pPr marL="628642" lvl="1" indent="-285750">
              <a:lnSpc>
                <a:spcPct val="120000"/>
              </a:lnSpc>
              <a:buFont typeface="Arial"/>
              <a:buChar char="•"/>
            </a:pPr>
            <a:r>
              <a:rPr lang="en-US" sz="1800" dirty="0">
                <a:solidFill>
                  <a:srgbClr val="000000"/>
                </a:solidFill>
              </a:rPr>
              <a:t>Loss of height </a:t>
            </a:r>
          </a:p>
          <a:p>
            <a:pPr marL="628642" lvl="1" indent="-285750">
              <a:lnSpc>
                <a:spcPct val="120000"/>
              </a:lnSpc>
              <a:buFont typeface="Arial"/>
              <a:buChar char="•"/>
            </a:pPr>
            <a:r>
              <a:rPr lang="en-US" sz="1800" dirty="0">
                <a:solidFill>
                  <a:srgbClr val="000000"/>
                </a:solidFill>
              </a:rPr>
              <a:t>Loss of bone density</a:t>
            </a:r>
          </a:p>
          <a:p>
            <a:pPr>
              <a:lnSpc>
                <a:spcPct val="120000"/>
              </a:lnSpc>
            </a:pPr>
            <a:endParaRPr lang="en-US" sz="1800" dirty="0">
              <a:solidFill>
                <a:srgbClr val="000000"/>
              </a:solidFill>
            </a:endParaRPr>
          </a:p>
          <a:p>
            <a:pPr marL="285750" indent="-285750">
              <a:buFont typeface="Arial"/>
              <a:buChar char="•"/>
            </a:pPr>
            <a:endParaRPr lang="en-US" sz="1800" dirty="0">
              <a:solidFill>
                <a:srgbClr val="000000"/>
              </a:solidFill>
            </a:endParaRPr>
          </a:p>
          <a:p>
            <a:pPr marL="285750" indent="-285750">
              <a:buFont typeface="Arial"/>
              <a:buChar char="•"/>
            </a:pPr>
            <a:endParaRPr lang="en-US" sz="1800" dirty="0">
              <a:solidFill>
                <a:srgbClr val="000000"/>
              </a:solidFill>
            </a:endParaRPr>
          </a:p>
          <a:p>
            <a:endParaRPr lang="en-US" sz="1800" dirty="0">
              <a:solidFill>
                <a:srgbClr val="000000"/>
              </a:solidFill>
            </a:endParaRPr>
          </a:p>
        </p:txBody>
      </p:sp>
    </p:spTree>
    <p:extLst>
      <p:ext uri="{BB962C8B-B14F-4D97-AF65-F5344CB8AC3E}">
        <p14:creationId xmlns:p14="http://schemas.microsoft.com/office/powerpoint/2010/main" val="3080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18387172"/>
              </p:ext>
            </p:extLst>
          </p:nvPr>
        </p:nvGraphicFramePr>
        <p:xfrm>
          <a:off x="-14068" y="763316"/>
          <a:ext cx="9144000" cy="597795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959017910"/>
                    </a:ext>
                  </a:extLst>
                </a:gridCol>
                <a:gridCol w="2286000">
                  <a:extLst>
                    <a:ext uri="{9D8B030D-6E8A-4147-A177-3AD203B41FA5}">
                      <a16:colId xmlns:a16="http://schemas.microsoft.com/office/drawing/2014/main" val="3465203090"/>
                    </a:ext>
                  </a:extLst>
                </a:gridCol>
                <a:gridCol w="2286000">
                  <a:extLst>
                    <a:ext uri="{9D8B030D-6E8A-4147-A177-3AD203B41FA5}">
                      <a16:colId xmlns:a16="http://schemas.microsoft.com/office/drawing/2014/main" val="1747856469"/>
                    </a:ext>
                  </a:extLst>
                </a:gridCol>
                <a:gridCol w="2286000">
                  <a:extLst>
                    <a:ext uri="{9D8B030D-6E8A-4147-A177-3AD203B41FA5}">
                      <a16:colId xmlns:a16="http://schemas.microsoft.com/office/drawing/2014/main" val="3321836023"/>
                    </a:ext>
                  </a:extLst>
                </a:gridCol>
              </a:tblGrid>
              <a:tr h="1360884">
                <a:tc>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000000"/>
                          </a:solidFill>
                        </a:rPr>
                        <a:t>Age 50-59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000000"/>
                          </a:solidFill>
                        </a:rPr>
                        <a:t>Age 60-69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000000"/>
                          </a:solidFill>
                        </a:rPr>
                        <a:t>Age 70-79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3606980"/>
                  </a:ext>
                </a:extLst>
              </a:tr>
              <a:tr h="13608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solidFill>
                            <a:srgbClr val="000000"/>
                          </a:solidFill>
                        </a:rPr>
                        <a:t>NH-White</a:t>
                      </a:r>
                    </a:p>
                    <a:p>
                      <a:pPr algn="ctr"/>
                      <a:endParaRPr lang="en-US"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2451109"/>
                  </a:ext>
                </a:extLst>
              </a:tr>
              <a:tr h="534415">
                <a:tc>
                  <a:txBody>
                    <a:bodyPr/>
                    <a:lstStyle/>
                    <a:p>
                      <a:pPr algn="ctr"/>
                      <a:r>
                        <a:rPr lang="en-US" b="1" dirty="0">
                          <a:solidFill>
                            <a:srgbClr val="000000"/>
                          </a:solidFill>
                        </a:rPr>
                        <a:t>Risk</a:t>
                      </a:r>
                      <a:r>
                        <a:rPr lang="en-US" b="1" baseline="0" dirty="0">
                          <a:solidFill>
                            <a:srgbClr val="000000"/>
                          </a:solidFill>
                        </a:rPr>
                        <a:t> difference (95% CI) per 10,000</a:t>
                      </a:r>
                      <a:endParaRPr lang="en-US"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lumMod val="50000"/>
                            </a:schemeClr>
                          </a:solidFill>
                        </a:rPr>
                        <a:t>353 (275, 431)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lumMod val="50000"/>
                            </a:schemeClr>
                          </a:solidFill>
                        </a:rPr>
                        <a:t>651 (588, 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lumMod val="50000"/>
                            </a:schemeClr>
                          </a:solidFill>
                        </a:rPr>
                        <a:t>466 (278, 654)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5765958"/>
                  </a:ext>
                </a:extLst>
              </a:tr>
              <a:tr h="13608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solidFill>
                            <a:srgbClr val="000000"/>
                          </a:solidFill>
                        </a:rPr>
                        <a:t>NH-Black</a:t>
                      </a:r>
                    </a:p>
                    <a:p>
                      <a:pPr algn="ctr"/>
                      <a:endParaRPr lang="en-US"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7066337"/>
                  </a:ext>
                </a:extLst>
              </a:tr>
              <a:tr h="136088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solidFill>
                            <a:schemeClr val="tx1">
                              <a:lumMod val="50000"/>
                            </a:schemeClr>
                          </a:solidFill>
                        </a:rPr>
                        <a:t>Risk</a:t>
                      </a:r>
                      <a:r>
                        <a:rPr lang="en-US" b="1" baseline="0" dirty="0">
                          <a:solidFill>
                            <a:schemeClr val="tx1">
                              <a:lumMod val="50000"/>
                            </a:schemeClr>
                          </a:solidFill>
                        </a:rPr>
                        <a:t> difference (95% CI) per 10,000</a:t>
                      </a:r>
                      <a:endParaRPr lang="en-US" b="1" dirty="0">
                        <a:solidFill>
                          <a:schemeClr val="tx1">
                            <a:lumMod val="50000"/>
                          </a:schemeClr>
                        </a:solidFill>
                      </a:endParaRPr>
                    </a:p>
                    <a:p>
                      <a:pPr algn="ctr"/>
                      <a:endParaRPr lang="en-US" b="1"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lumMod val="50000"/>
                            </a:schemeClr>
                          </a:solidFill>
                        </a:rPr>
                        <a:t>340</a:t>
                      </a:r>
                      <a:r>
                        <a:rPr lang="en-US" baseline="0" dirty="0">
                          <a:solidFill>
                            <a:schemeClr val="tx1">
                              <a:lumMod val="50000"/>
                            </a:schemeClr>
                          </a:solidFill>
                        </a:rPr>
                        <a:t> (98, 591)</a:t>
                      </a:r>
                      <a:endParaRPr lang="en-US"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lumMod val="50000"/>
                            </a:schemeClr>
                          </a:solidFill>
                        </a:rPr>
                        <a:t>794</a:t>
                      </a:r>
                      <a:r>
                        <a:rPr lang="en-US" baseline="0" dirty="0">
                          <a:solidFill>
                            <a:schemeClr val="tx1">
                              <a:lumMod val="50000"/>
                            </a:schemeClr>
                          </a:solidFill>
                        </a:rPr>
                        <a:t> (352, 1284)</a:t>
                      </a:r>
                      <a:endParaRPr lang="en-US" dirty="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lumMod val="50000"/>
                            </a:schemeClr>
                          </a:solidFill>
                        </a:rPr>
                        <a:t>779 (6, 1571)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7275042"/>
                  </a:ext>
                </a:extLst>
              </a:tr>
            </a:tbl>
          </a:graphicData>
        </a:graphic>
      </p:graphicFrame>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224" y="2124982"/>
            <a:ext cx="2004773" cy="1327168"/>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6339" y="2126270"/>
            <a:ext cx="2166425" cy="1325880"/>
          </a:xfrm>
          <a:prstGeom prst="rect">
            <a:avLst/>
          </a:prstGeom>
          <a:noFill/>
          <a:ln>
            <a:noFill/>
          </a:ln>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6106" y="2126270"/>
            <a:ext cx="2030437" cy="1325880"/>
          </a:xfrm>
          <a:prstGeom prst="rect">
            <a:avLst/>
          </a:prstGeom>
          <a:noFill/>
          <a:ln>
            <a:noFill/>
          </a:ln>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2157" y="4044312"/>
            <a:ext cx="2196906" cy="1325880"/>
          </a:xfrm>
          <a:prstGeom prst="rect">
            <a:avLst/>
          </a:prstGeom>
          <a:noFill/>
          <a:ln>
            <a:noFill/>
          </a:ln>
        </p:spPr>
      </p:pic>
      <p:pic>
        <p:nvPicPr>
          <p:cNvPr id="10" name="Pictur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6677" y="4044312"/>
            <a:ext cx="2025748" cy="1325880"/>
          </a:xfrm>
          <a:prstGeom prst="rect">
            <a:avLst/>
          </a:prstGeom>
          <a:noFill/>
          <a:ln>
            <a:noFill/>
          </a:ln>
        </p:spPr>
      </p:pic>
      <p:pic>
        <p:nvPicPr>
          <p:cNvPr id="11" name="Picture 1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5165" y="4044312"/>
            <a:ext cx="2175803" cy="1325880"/>
          </a:xfrm>
          <a:prstGeom prst="rect">
            <a:avLst/>
          </a:prstGeom>
          <a:noFill/>
          <a:ln>
            <a:noFill/>
          </a:ln>
        </p:spPr>
      </p:pic>
      <p:sp>
        <p:nvSpPr>
          <p:cNvPr id="15" name="Title 3"/>
          <p:cNvSpPr txBox="1">
            <a:spLocks/>
          </p:cNvSpPr>
          <p:nvPr/>
        </p:nvSpPr>
        <p:spPr>
          <a:xfrm>
            <a:off x="0" y="98673"/>
            <a:ext cx="7886700" cy="629501"/>
          </a:xfrm>
          <a:prstGeom prst="rect">
            <a:avLst/>
          </a:prstGeom>
          <a:solidFill>
            <a:schemeClr val="bg1"/>
          </a:solidFill>
        </p:spPr>
        <p:txBody>
          <a:bodyPr vert="horz" lIns="91440" tIns="45720" rIns="91440" bIns="45720" rtlCol="0" anchor="b">
            <a:normAutofit/>
          </a:bodyPr>
          <a:lst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a:lstStyle>
          <a:p>
            <a:r>
              <a:rPr lang="en-US" sz="3800" b="1" dirty="0"/>
              <a:t>Results</a:t>
            </a:r>
          </a:p>
        </p:txBody>
      </p:sp>
    </p:spTree>
    <p:extLst>
      <p:ext uri="{BB962C8B-B14F-4D97-AF65-F5344CB8AC3E}">
        <p14:creationId xmlns:p14="http://schemas.microsoft.com/office/powerpoint/2010/main" val="25020861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Wrap up &amp; Conclusions</a:t>
            </a:r>
          </a:p>
        </p:txBody>
      </p:sp>
    </p:spTree>
    <p:extLst>
      <p:ext uri="{BB962C8B-B14F-4D97-AF65-F5344CB8AC3E}">
        <p14:creationId xmlns:p14="http://schemas.microsoft.com/office/powerpoint/2010/main" val="24668932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834" y="1269827"/>
            <a:ext cx="8789165" cy="4893648"/>
          </a:xfrm>
          <a:prstGeom prst="rect">
            <a:avLst/>
          </a:prstGeom>
          <a:noFill/>
        </p:spPr>
        <p:txBody>
          <a:bodyPr wrap="square" rtlCol="0">
            <a:spAutoFit/>
          </a:bodyPr>
          <a:lstStyle/>
          <a:p>
            <a:r>
              <a:rPr lang="en-US" sz="2400" dirty="0"/>
              <a:t>What we have covered today:</a:t>
            </a:r>
          </a:p>
          <a:p>
            <a:endParaRPr lang="en-US" sz="2400" dirty="0"/>
          </a:p>
          <a:p>
            <a:pPr marL="285750" indent="-285750">
              <a:buFont typeface="Arial"/>
              <a:buChar char="•"/>
            </a:pPr>
            <a:r>
              <a:rPr lang="en-US" sz="2400" dirty="0"/>
              <a:t>Key concepts about bias and different types of bias</a:t>
            </a:r>
          </a:p>
          <a:p>
            <a:pPr marL="285750" indent="-285750">
              <a:buFont typeface="Arial"/>
              <a:buChar char="•"/>
            </a:pPr>
            <a:endParaRPr lang="en-US" sz="2400" dirty="0"/>
          </a:p>
          <a:p>
            <a:pPr marL="285750" indent="-285750">
              <a:buFont typeface="Arial"/>
              <a:buChar char="•"/>
            </a:pPr>
            <a:r>
              <a:rPr lang="en-US" sz="2400" dirty="0"/>
              <a:t>Deterministic and probabilistic bias analysis techniques</a:t>
            </a:r>
          </a:p>
          <a:p>
            <a:pPr marL="742939" lvl="1" indent="-285750">
              <a:buFont typeface="Arial"/>
              <a:buChar char="•"/>
            </a:pPr>
            <a:r>
              <a:rPr lang="en-US" sz="2400" dirty="0"/>
              <a:t>Selection bias</a:t>
            </a:r>
          </a:p>
          <a:p>
            <a:pPr marL="742939" lvl="1" indent="-285750">
              <a:buFont typeface="Arial"/>
              <a:buChar char="•"/>
            </a:pPr>
            <a:r>
              <a:rPr lang="en-US" sz="2400" dirty="0"/>
              <a:t>Misclassification </a:t>
            </a:r>
          </a:p>
          <a:p>
            <a:pPr marL="742939" lvl="1" indent="-285750">
              <a:buFont typeface="Arial"/>
              <a:buChar char="•"/>
            </a:pPr>
            <a:r>
              <a:rPr lang="en-US" sz="2400" dirty="0"/>
              <a:t>Unmeasured confounding</a:t>
            </a:r>
          </a:p>
          <a:p>
            <a:pPr marL="742939" lvl="1" indent="-285750">
              <a:buFont typeface="Arial"/>
              <a:buChar char="•"/>
            </a:pPr>
            <a:endParaRPr lang="en-US" sz="2400" dirty="0"/>
          </a:p>
          <a:p>
            <a:pPr marL="285750" indent="-285750">
              <a:buFont typeface="Arial"/>
              <a:buChar char="•"/>
            </a:pPr>
            <a:r>
              <a:rPr lang="en-US" sz="2400" dirty="0"/>
              <a:t>Hand calculations, Stata commands, Excel worksheets</a:t>
            </a:r>
          </a:p>
          <a:p>
            <a:pPr marL="742939" lvl="1" indent="-285750">
              <a:buFont typeface="Arial"/>
              <a:buChar char="•"/>
            </a:pPr>
            <a:endParaRPr lang="en-US" dirty="0"/>
          </a:p>
          <a:p>
            <a:endParaRPr lang="en-US" dirty="0"/>
          </a:p>
          <a:p>
            <a:endParaRPr lang="en-US" dirty="0"/>
          </a:p>
          <a:p>
            <a:endParaRPr lang="en-US" dirty="0"/>
          </a:p>
        </p:txBody>
      </p:sp>
      <p:sp>
        <p:nvSpPr>
          <p:cNvPr id="7" name="Title 3"/>
          <p:cNvSpPr txBox="1">
            <a:spLocks/>
          </p:cNvSpPr>
          <p:nvPr/>
        </p:nvSpPr>
        <p:spPr>
          <a:xfrm>
            <a:off x="165220" y="240075"/>
            <a:ext cx="7886700" cy="629501"/>
          </a:xfrm>
          <a:prstGeom prst="rect">
            <a:avLst/>
          </a:prstGeom>
          <a:solidFill>
            <a:schemeClr val="bg1"/>
          </a:solidFill>
        </p:spPr>
        <p:txBody>
          <a:bodyPr vert="horz" lIns="91440" tIns="45720" rIns="91440" bIns="45720" rtlCol="0" anchor="b">
            <a:normAutofit/>
          </a:bodyPr>
          <a:lst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a:lstStyle>
          <a:p>
            <a:r>
              <a:rPr lang="en-US" sz="3800" b="1" dirty="0"/>
              <a:t>Review</a:t>
            </a:r>
          </a:p>
        </p:txBody>
      </p:sp>
    </p:spTree>
    <p:extLst>
      <p:ext uri="{BB962C8B-B14F-4D97-AF65-F5344CB8AC3E}">
        <p14:creationId xmlns:p14="http://schemas.microsoft.com/office/powerpoint/2010/main" val="18553331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749" y="1045740"/>
            <a:ext cx="7035706" cy="5558972"/>
          </a:xfrm>
          <a:prstGeom prst="rect">
            <a:avLst/>
          </a:prstGeom>
        </p:spPr>
      </p:pic>
    </p:spTree>
    <p:extLst>
      <p:ext uri="{BB962C8B-B14F-4D97-AF65-F5344CB8AC3E}">
        <p14:creationId xmlns:p14="http://schemas.microsoft.com/office/powerpoint/2010/main" val="329882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233082"/>
            <a:ext cx="4186518" cy="584775"/>
          </a:xfrm>
          <a:prstGeom prst="rect">
            <a:avLst/>
          </a:prstGeom>
          <a:solidFill>
            <a:schemeClr val="bg1"/>
          </a:solidFill>
        </p:spPr>
        <p:txBody>
          <a:bodyPr wrap="square" rtlCol="0">
            <a:spAutoFit/>
          </a:bodyPr>
          <a:lstStyle/>
          <a:p>
            <a:r>
              <a:rPr lang="en-US" sz="3200" dirty="0"/>
              <a:t>Random Error</a:t>
            </a:r>
          </a:p>
        </p:txBody>
      </p:sp>
      <p:pic>
        <p:nvPicPr>
          <p:cNvPr id="3" name="Picture 2"/>
          <p:cNvPicPr>
            <a:picLocks noChangeAspect="1"/>
          </p:cNvPicPr>
          <p:nvPr/>
        </p:nvPicPr>
        <p:blipFill rotWithShape="1">
          <a:blip r:embed="rId3"/>
          <a:srcRect b="52203"/>
          <a:stretch/>
        </p:blipFill>
        <p:spPr>
          <a:xfrm>
            <a:off x="0" y="2814854"/>
            <a:ext cx="4497804" cy="2550352"/>
          </a:xfrm>
          <a:prstGeom prst="rect">
            <a:avLst/>
          </a:prstGeom>
        </p:spPr>
      </p:pic>
      <p:sp>
        <p:nvSpPr>
          <p:cNvPr id="2" name="Rectangle 1"/>
          <p:cNvSpPr/>
          <p:nvPr/>
        </p:nvSpPr>
        <p:spPr>
          <a:xfrm>
            <a:off x="152400" y="1091393"/>
            <a:ext cx="8686800" cy="2031325"/>
          </a:xfrm>
          <a:prstGeom prst="rect">
            <a:avLst/>
          </a:prstGeom>
        </p:spPr>
        <p:txBody>
          <a:bodyPr wrap="square">
            <a:spAutoFit/>
          </a:bodyPr>
          <a:lstStyle/>
          <a:p>
            <a:r>
              <a:rPr lang="en-US" dirty="0"/>
              <a:t>Two hypothetical RCTs (study A: n=200 ; study B: n=2000)</a:t>
            </a:r>
          </a:p>
          <a:p>
            <a:pPr marL="285750" indent="-285750">
              <a:buFont typeface="Arial" panose="020B0604020202020204" pitchFamily="34" charset="0"/>
              <a:buChar char="•"/>
            </a:pPr>
            <a:r>
              <a:rPr lang="en-US" dirty="0"/>
              <a:t>Comparing cholesterol-lowering drug vs dietary intervention</a:t>
            </a:r>
          </a:p>
          <a:p>
            <a:endParaRPr lang="en-US" dirty="0"/>
          </a:p>
          <a:p>
            <a:pPr marL="285750" indent="-285750">
              <a:buFont typeface="Arial" panose="020B0604020202020204" pitchFamily="34" charset="0"/>
              <a:buChar char="•"/>
            </a:pPr>
            <a:r>
              <a:rPr lang="en-US" dirty="0"/>
              <a:t>In both studies, the risk of myocardial infarction (MI) was </a:t>
            </a:r>
            <a:r>
              <a:rPr lang="en-US" b="1" dirty="0"/>
              <a:t>9% for the diet </a:t>
            </a:r>
            <a:r>
              <a:rPr lang="en-US" dirty="0"/>
              <a:t>group and </a:t>
            </a:r>
            <a:r>
              <a:rPr lang="en-US" b="1" dirty="0"/>
              <a:t>6% for the drug group</a:t>
            </a:r>
          </a:p>
          <a:p>
            <a:pPr marL="285750" indent="-285750">
              <a:buFont typeface="Arial" panose="020B0604020202020204" pitchFamily="34" charset="0"/>
              <a:buChar char="•"/>
            </a:pPr>
            <a:endParaRPr lang="en-US" dirty="0"/>
          </a:p>
          <a:p>
            <a:endParaRPr lang="en-US" dirty="0"/>
          </a:p>
        </p:txBody>
      </p:sp>
      <p:sp>
        <p:nvSpPr>
          <p:cNvPr id="6" name="Rectangle 5"/>
          <p:cNvSpPr/>
          <p:nvPr/>
        </p:nvSpPr>
        <p:spPr>
          <a:xfrm>
            <a:off x="185649" y="5433346"/>
            <a:ext cx="4153270" cy="923330"/>
          </a:xfrm>
          <a:prstGeom prst="rect">
            <a:avLst/>
          </a:prstGeom>
        </p:spPr>
        <p:txBody>
          <a:bodyPr wrap="square">
            <a:spAutoFit/>
          </a:bodyPr>
          <a:lstStyle/>
          <a:p>
            <a:r>
              <a:rPr lang="en-US" b="1" dirty="0"/>
              <a:t>Study A:</a:t>
            </a:r>
            <a:r>
              <a:rPr lang="en-US" dirty="0"/>
              <a:t> “No difference between treatments”</a:t>
            </a:r>
          </a:p>
          <a:p>
            <a:endParaRPr lang="en-US" b="1" dirty="0"/>
          </a:p>
        </p:txBody>
      </p:sp>
      <p:pic>
        <p:nvPicPr>
          <p:cNvPr id="7" name="Picture 6"/>
          <p:cNvPicPr>
            <a:picLocks noChangeAspect="1"/>
          </p:cNvPicPr>
          <p:nvPr/>
        </p:nvPicPr>
        <p:blipFill rotWithShape="1">
          <a:blip r:embed="rId3"/>
          <a:srcRect t="53851"/>
          <a:stretch/>
        </p:blipFill>
        <p:spPr>
          <a:xfrm>
            <a:off x="4267200" y="2902786"/>
            <a:ext cx="4497804" cy="2462420"/>
          </a:xfrm>
          <a:prstGeom prst="rect">
            <a:avLst/>
          </a:prstGeom>
        </p:spPr>
      </p:pic>
      <p:sp>
        <p:nvSpPr>
          <p:cNvPr id="5" name="Rectangle 4"/>
          <p:cNvSpPr/>
          <p:nvPr/>
        </p:nvSpPr>
        <p:spPr>
          <a:xfrm>
            <a:off x="4572000" y="5390752"/>
            <a:ext cx="4572000" cy="646331"/>
          </a:xfrm>
          <a:prstGeom prst="rect">
            <a:avLst/>
          </a:prstGeom>
        </p:spPr>
        <p:txBody>
          <a:bodyPr>
            <a:spAutoFit/>
          </a:bodyPr>
          <a:lstStyle/>
          <a:p>
            <a:r>
              <a:rPr lang="en-US" b="1" dirty="0"/>
              <a:t>Study B:</a:t>
            </a:r>
            <a:r>
              <a:rPr lang="en-US" dirty="0"/>
              <a:t> “Drug is more effective for reducing risk of MI”</a:t>
            </a:r>
          </a:p>
        </p:txBody>
      </p:sp>
    </p:spTree>
    <p:extLst>
      <p:ext uri="{BB962C8B-B14F-4D97-AF65-F5344CB8AC3E}">
        <p14:creationId xmlns:p14="http://schemas.microsoft.com/office/powerpoint/2010/main" val="6744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220" y="2825072"/>
            <a:ext cx="8606912" cy="2308324"/>
          </a:xfrm>
          <a:prstGeom prst="rect">
            <a:avLst/>
          </a:prstGeom>
          <a:noFill/>
        </p:spPr>
        <p:txBody>
          <a:bodyPr wrap="square" rtlCol="0" anchor="ctr">
            <a:spAutoFit/>
          </a:bodyPr>
          <a:lstStyle/>
          <a:p>
            <a:pPr>
              <a:lnSpc>
                <a:spcPct val="150000"/>
              </a:lnSpc>
            </a:pPr>
            <a:endParaRPr lang="en-US" sz="2400" dirty="0"/>
          </a:p>
          <a:p>
            <a:pPr>
              <a:lnSpc>
                <a:spcPct val="150000"/>
              </a:lnSpc>
            </a:pPr>
            <a:r>
              <a:rPr lang="en-US" sz="2400" b="1" dirty="0" err="1"/>
              <a:t>Hailey.banack@utoronto.ca</a:t>
            </a:r>
            <a:endParaRPr lang="en-US" sz="2400" b="1" dirty="0"/>
          </a:p>
          <a:p>
            <a:pPr>
              <a:lnSpc>
                <a:spcPct val="150000"/>
              </a:lnSpc>
            </a:pPr>
            <a:endParaRPr lang="en-US" sz="2400" dirty="0"/>
          </a:p>
          <a:p>
            <a:endParaRPr lang="en-US" dirty="0"/>
          </a:p>
          <a:p>
            <a:endParaRPr lang="en-US" dirty="0"/>
          </a:p>
        </p:txBody>
      </p:sp>
      <p:sp>
        <p:nvSpPr>
          <p:cNvPr id="6" name="Title 3"/>
          <p:cNvSpPr txBox="1">
            <a:spLocks/>
          </p:cNvSpPr>
          <p:nvPr/>
        </p:nvSpPr>
        <p:spPr>
          <a:xfrm>
            <a:off x="165220" y="240075"/>
            <a:ext cx="7886700" cy="629501"/>
          </a:xfrm>
          <a:prstGeom prst="rect">
            <a:avLst/>
          </a:prstGeom>
          <a:solidFill>
            <a:schemeClr val="bg1"/>
          </a:solidFill>
        </p:spPr>
        <p:txBody>
          <a:bodyPr vert="horz" lIns="91440" tIns="45720" rIns="91440" bIns="45720" rtlCol="0" anchor="b">
            <a:normAutofit/>
          </a:bodyPr>
          <a:lst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a:lstStyle>
          <a:p>
            <a:r>
              <a:rPr lang="en-US" sz="3800" b="1" dirty="0"/>
              <a:t>Thank you!!</a:t>
            </a:r>
          </a:p>
        </p:txBody>
      </p:sp>
      <p:pic>
        <p:nvPicPr>
          <p:cNvPr id="11" name="Picture 10" descr="banting_logo2_e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18" y="1221449"/>
            <a:ext cx="4009505" cy="1142709"/>
          </a:xfrm>
          <a:prstGeom prst="rect">
            <a:avLst/>
          </a:prstGeom>
        </p:spPr>
      </p:pic>
    </p:spTree>
    <p:extLst>
      <p:ext uri="{BB962C8B-B14F-4D97-AF65-F5344CB8AC3E}">
        <p14:creationId xmlns:p14="http://schemas.microsoft.com/office/powerpoint/2010/main" val="331980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646"/>
            <a:ext cx="9144000" cy="17032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181848"/>
            <a:ext cx="9144000" cy="17032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p:cNvSpPr txBox="1"/>
          <p:nvPr/>
        </p:nvSpPr>
        <p:spPr>
          <a:xfrm>
            <a:off x="3468029" y="231962"/>
            <a:ext cx="141620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a:t>Error</a:t>
            </a:r>
          </a:p>
        </p:txBody>
      </p:sp>
      <p:sp>
        <p:nvSpPr>
          <p:cNvPr id="12" name="TextBox 11"/>
          <p:cNvSpPr txBox="1"/>
          <p:nvPr/>
        </p:nvSpPr>
        <p:spPr>
          <a:xfrm>
            <a:off x="5419492" y="2143005"/>
            <a:ext cx="3077737" cy="55399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000" dirty="0"/>
              <a:t>Systematic Error</a:t>
            </a:r>
          </a:p>
        </p:txBody>
      </p:sp>
      <p:sp>
        <p:nvSpPr>
          <p:cNvPr id="13" name="TextBox 12"/>
          <p:cNvSpPr txBox="1"/>
          <p:nvPr/>
        </p:nvSpPr>
        <p:spPr>
          <a:xfrm>
            <a:off x="357599" y="2143005"/>
            <a:ext cx="2661063"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000" dirty="0"/>
              <a:t>Random Error</a:t>
            </a:r>
          </a:p>
        </p:txBody>
      </p:sp>
      <p:cxnSp>
        <p:nvCxnSpPr>
          <p:cNvPr id="19" name="Straight Arrow Connector 18"/>
          <p:cNvCxnSpPr>
            <a:stCxn id="12" idx="2"/>
          </p:cNvCxnSpPr>
          <p:nvPr/>
        </p:nvCxnSpPr>
        <p:spPr>
          <a:xfrm>
            <a:off x="6958361" y="2697003"/>
            <a:ext cx="0" cy="1027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76131" y="3758740"/>
            <a:ext cx="139852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Information Bias</a:t>
            </a:r>
          </a:p>
        </p:txBody>
      </p:sp>
      <p:sp>
        <p:nvSpPr>
          <p:cNvPr id="22" name="TextBox 21"/>
          <p:cNvSpPr txBox="1"/>
          <p:nvPr/>
        </p:nvSpPr>
        <p:spPr>
          <a:xfrm>
            <a:off x="6205653" y="3791883"/>
            <a:ext cx="150541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Confounding</a:t>
            </a:r>
          </a:p>
        </p:txBody>
      </p:sp>
      <p:sp>
        <p:nvSpPr>
          <p:cNvPr id="23" name="TextBox 22"/>
          <p:cNvSpPr txBox="1"/>
          <p:nvPr/>
        </p:nvSpPr>
        <p:spPr>
          <a:xfrm>
            <a:off x="8006576" y="3778825"/>
            <a:ext cx="113742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en-US" dirty="0"/>
              <a:t>Selection Bias</a:t>
            </a:r>
          </a:p>
        </p:txBody>
      </p:sp>
      <p:cxnSp>
        <p:nvCxnSpPr>
          <p:cNvPr id="16" name="Straight Arrow Connector 15"/>
          <p:cNvCxnSpPr/>
          <p:nvPr/>
        </p:nvCxnSpPr>
        <p:spPr>
          <a:xfrm flipH="1">
            <a:off x="5067527" y="2697003"/>
            <a:ext cx="510526" cy="1027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255171" y="2697003"/>
            <a:ext cx="484115" cy="1027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05677" y="878293"/>
            <a:ext cx="2091156" cy="1264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014182" y="878293"/>
            <a:ext cx="1860231" cy="1264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32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6042212" cy="584775"/>
          </a:xfrm>
          <a:prstGeom prst="rect">
            <a:avLst/>
          </a:prstGeom>
          <a:solidFill>
            <a:schemeClr val="bg1"/>
          </a:solidFill>
        </p:spPr>
        <p:txBody>
          <a:bodyPr wrap="square" rtlCol="0">
            <a:spAutoFit/>
          </a:bodyPr>
          <a:lstStyle/>
          <a:p>
            <a:r>
              <a:rPr lang="en-US" sz="3200" dirty="0"/>
              <a:t>Systematic Error</a:t>
            </a:r>
          </a:p>
        </p:txBody>
      </p:sp>
      <p:sp>
        <p:nvSpPr>
          <p:cNvPr id="5" name="TextBox 4"/>
          <p:cNvSpPr txBox="1"/>
          <p:nvPr/>
        </p:nvSpPr>
        <p:spPr>
          <a:xfrm>
            <a:off x="152400" y="2129525"/>
            <a:ext cx="8991600" cy="4154983"/>
          </a:xfrm>
          <a:prstGeom prst="rect">
            <a:avLst/>
          </a:prstGeom>
          <a:noFill/>
        </p:spPr>
        <p:txBody>
          <a:bodyPr wrap="square" rtlCol="0">
            <a:spAutoFit/>
          </a:bodyPr>
          <a:lstStyle/>
          <a:p>
            <a:r>
              <a:rPr lang="en-US" sz="2400" b="1" u="sng" dirty="0"/>
              <a:t>Selection Bias:</a:t>
            </a:r>
          </a:p>
          <a:p>
            <a:pPr marL="742939" lvl="1" indent="-285750">
              <a:buFont typeface="Arial" panose="020B0604020202020204" pitchFamily="34" charset="0"/>
              <a:buChar char="•"/>
            </a:pPr>
            <a:r>
              <a:rPr lang="en-US" sz="2400" dirty="0"/>
              <a:t>Baseline/recruitment </a:t>
            </a:r>
          </a:p>
          <a:p>
            <a:pPr marL="742939" lvl="1" indent="-285750">
              <a:buFont typeface="Arial" panose="020B0604020202020204" pitchFamily="34" charset="0"/>
              <a:buChar char="•"/>
            </a:pPr>
            <a:r>
              <a:rPr lang="en-US" sz="2400" dirty="0"/>
              <a:t>Losses to follow-up</a:t>
            </a:r>
          </a:p>
          <a:p>
            <a:pPr marL="742939" lvl="1" indent="-285750">
              <a:buFont typeface="Arial" panose="020B0604020202020204" pitchFamily="34" charset="0"/>
              <a:buChar char="•"/>
            </a:pPr>
            <a:endParaRPr lang="en-US" sz="2400" dirty="0"/>
          </a:p>
          <a:p>
            <a:r>
              <a:rPr lang="en-US" sz="2400" b="1" u="sng" dirty="0"/>
              <a:t>Information Bias:</a:t>
            </a:r>
          </a:p>
          <a:p>
            <a:pPr marL="742939" lvl="1" indent="-285750">
              <a:buFont typeface="Arial" panose="020B0604020202020204" pitchFamily="34" charset="0"/>
              <a:buChar char="•"/>
            </a:pPr>
            <a:r>
              <a:rPr lang="en-US" sz="2400" dirty="0"/>
              <a:t>Misclassification of variables </a:t>
            </a:r>
          </a:p>
          <a:p>
            <a:pPr marL="742939" lvl="1" indent="-285750">
              <a:buFont typeface="Arial" panose="020B0604020202020204" pitchFamily="34" charset="0"/>
              <a:buChar char="•"/>
            </a:pPr>
            <a:r>
              <a:rPr lang="en-US" sz="2400" dirty="0"/>
              <a:t>Measurement error</a:t>
            </a:r>
          </a:p>
          <a:p>
            <a:pPr marL="742939" lvl="1" indent="-285750">
              <a:buFont typeface="Arial" panose="020B0604020202020204" pitchFamily="34" charset="0"/>
              <a:buChar char="•"/>
            </a:pPr>
            <a:endParaRPr lang="en-US" sz="2400" dirty="0"/>
          </a:p>
          <a:p>
            <a:r>
              <a:rPr lang="en-US" sz="2400" b="1" u="sng" dirty="0"/>
              <a:t>Confounding</a:t>
            </a:r>
          </a:p>
          <a:p>
            <a:pPr marL="742939" lvl="1" indent="-285750">
              <a:buFont typeface="Arial" panose="020B0604020202020204" pitchFamily="34" charset="0"/>
              <a:buChar char="•"/>
            </a:pPr>
            <a:r>
              <a:rPr lang="en-US" sz="2400" dirty="0"/>
              <a:t>Unmeasured confounder</a:t>
            </a:r>
          </a:p>
          <a:p>
            <a:pPr marL="742939" lvl="1" indent="-285750">
              <a:buFont typeface="Arial" panose="020B0604020202020204" pitchFamily="34" charset="0"/>
              <a:buChar char="•"/>
            </a:pPr>
            <a:r>
              <a:rPr lang="en-US" sz="2400" dirty="0"/>
              <a:t>Unknown confounder</a:t>
            </a:r>
          </a:p>
        </p:txBody>
      </p:sp>
      <p:sp>
        <p:nvSpPr>
          <p:cNvPr id="2" name="TextBox 1"/>
          <p:cNvSpPr txBox="1"/>
          <p:nvPr/>
        </p:nvSpPr>
        <p:spPr>
          <a:xfrm>
            <a:off x="340467" y="1150525"/>
            <a:ext cx="8608979" cy="646331"/>
          </a:xfrm>
          <a:prstGeom prst="rect">
            <a:avLst/>
          </a:prstGeom>
          <a:noFill/>
        </p:spPr>
        <p:txBody>
          <a:bodyPr wrap="square" rtlCol="0">
            <a:spAutoFit/>
          </a:bodyPr>
          <a:lstStyle/>
          <a:p>
            <a:r>
              <a:rPr lang="en-US" dirty="0"/>
              <a:t>There are three broad categories of systematic error (threats to the validity of study findings):</a:t>
            </a:r>
          </a:p>
        </p:txBody>
      </p:sp>
    </p:spTree>
    <p:extLst>
      <p:ext uri="{BB962C8B-B14F-4D97-AF65-F5344CB8AC3E}">
        <p14:creationId xmlns:p14="http://schemas.microsoft.com/office/powerpoint/2010/main" val="3746654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6042212" cy="584775"/>
          </a:xfrm>
          <a:prstGeom prst="rect">
            <a:avLst/>
          </a:prstGeom>
          <a:solidFill>
            <a:schemeClr val="bg1"/>
          </a:solidFill>
        </p:spPr>
        <p:txBody>
          <a:bodyPr wrap="square" rtlCol="0">
            <a:spAutoFit/>
          </a:bodyPr>
          <a:lstStyle/>
          <a:p>
            <a:r>
              <a:rPr lang="en-US" sz="3200" dirty="0"/>
              <a:t>Selection Bias</a:t>
            </a:r>
          </a:p>
        </p:txBody>
      </p:sp>
      <p:sp>
        <p:nvSpPr>
          <p:cNvPr id="5" name="TextBox 4"/>
          <p:cNvSpPr txBox="1"/>
          <p:nvPr/>
        </p:nvSpPr>
        <p:spPr>
          <a:xfrm>
            <a:off x="0" y="977153"/>
            <a:ext cx="9036996" cy="3416320"/>
          </a:xfrm>
          <a:prstGeom prst="rect">
            <a:avLst/>
          </a:prstGeom>
          <a:noFill/>
        </p:spPr>
        <p:txBody>
          <a:bodyPr wrap="square" rtlCol="0">
            <a:spAutoFit/>
          </a:bodyPr>
          <a:lstStyle/>
          <a:p>
            <a:pPr marL="800089" lvl="1" indent="-342900">
              <a:buFont typeface="Arial" panose="020B0604020202020204" pitchFamily="34" charset="0"/>
              <a:buChar char="•"/>
            </a:pPr>
            <a:r>
              <a:rPr lang="en-US" sz="2400" dirty="0"/>
              <a:t>Estimate of association is different in study population than in source population</a:t>
            </a:r>
          </a:p>
          <a:p>
            <a:pPr lvl="1"/>
            <a:endParaRPr lang="en-US" sz="2400" dirty="0"/>
          </a:p>
          <a:p>
            <a:pPr marL="800089" lvl="1" indent="-342900">
              <a:buFont typeface="Arial" panose="020B0604020202020204" pitchFamily="34" charset="0"/>
              <a:buChar char="•"/>
            </a:pPr>
            <a:r>
              <a:rPr lang="en-US" sz="2400" dirty="0"/>
              <a:t>Arises when both exposure and outcome affect participation in study</a:t>
            </a:r>
          </a:p>
          <a:p>
            <a:pPr marL="800089" lvl="1" indent="-342900">
              <a:buFont typeface="Arial" panose="020B0604020202020204" pitchFamily="34" charset="0"/>
              <a:buChar char="•"/>
            </a:pPr>
            <a:endParaRPr lang="en-US" sz="2400" dirty="0"/>
          </a:p>
          <a:p>
            <a:pPr marL="800089" lvl="1" indent="-342900">
              <a:buFont typeface="Arial" panose="020B0604020202020204" pitchFamily="34" charset="0"/>
              <a:buChar char="•"/>
            </a:pPr>
            <a:r>
              <a:rPr lang="en-US" sz="2400" dirty="0"/>
              <a:t>Collider stratification bias</a:t>
            </a:r>
          </a:p>
          <a:p>
            <a:pPr marL="742939" lvl="1" indent="-285750">
              <a:buFont typeface="Arial" panose="020B0604020202020204" pitchFamily="34" charset="0"/>
              <a:buChar char="•"/>
            </a:pPr>
            <a:endParaRPr lang="en-US" sz="2400" dirty="0"/>
          </a:p>
          <a:p>
            <a:pPr marL="742939" lvl="1" indent="-285750">
              <a:buFont typeface="Arial" panose="020B0604020202020204" pitchFamily="34" charset="0"/>
              <a:buChar char="•"/>
            </a:pPr>
            <a:endParaRPr lang="en-US" sz="2400" dirty="0"/>
          </a:p>
        </p:txBody>
      </p:sp>
      <p:pic>
        <p:nvPicPr>
          <p:cNvPr id="6" name="Picture 5"/>
          <p:cNvPicPr>
            <a:picLocks noChangeAspect="1"/>
          </p:cNvPicPr>
          <p:nvPr/>
        </p:nvPicPr>
        <p:blipFill>
          <a:blip r:embed="rId2"/>
          <a:stretch>
            <a:fillRect/>
          </a:stretch>
        </p:blipFill>
        <p:spPr>
          <a:xfrm>
            <a:off x="152400" y="3960459"/>
            <a:ext cx="4348976" cy="1336591"/>
          </a:xfrm>
          <a:prstGeom prst="rect">
            <a:avLst/>
          </a:prstGeom>
        </p:spPr>
      </p:pic>
      <p:pic>
        <p:nvPicPr>
          <p:cNvPr id="7" name="Picture 6"/>
          <p:cNvPicPr>
            <a:picLocks noChangeAspect="1"/>
          </p:cNvPicPr>
          <p:nvPr/>
        </p:nvPicPr>
        <p:blipFill>
          <a:blip r:embed="rId3"/>
          <a:stretch>
            <a:fillRect/>
          </a:stretch>
        </p:blipFill>
        <p:spPr>
          <a:xfrm>
            <a:off x="5198429" y="3570388"/>
            <a:ext cx="3666790" cy="2116734"/>
          </a:xfrm>
          <a:prstGeom prst="rect">
            <a:avLst/>
          </a:prstGeom>
        </p:spPr>
      </p:pic>
      <p:sp>
        <p:nvSpPr>
          <p:cNvPr id="11" name="TextBox 10"/>
          <p:cNvSpPr txBox="1"/>
          <p:nvPr/>
        </p:nvSpPr>
        <p:spPr>
          <a:xfrm>
            <a:off x="-26896" y="6570043"/>
            <a:ext cx="6486062" cy="276999"/>
          </a:xfrm>
          <a:prstGeom prst="rect">
            <a:avLst/>
          </a:prstGeom>
          <a:noFill/>
        </p:spPr>
        <p:txBody>
          <a:bodyPr wrap="square" rtlCol="0">
            <a:spAutoFit/>
          </a:bodyPr>
          <a:lstStyle/>
          <a:p>
            <a:r>
              <a:rPr lang="en-US" sz="1200" dirty="0"/>
              <a:t>(Banack &amp; Kaufman, 2014; Hernan et al., 2004; Hernan et al., 2017; Weuve et al., 2012)</a:t>
            </a:r>
          </a:p>
        </p:txBody>
      </p:sp>
    </p:spTree>
    <p:extLst>
      <p:ext uri="{BB962C8B-B14F-4D97-AF65-F5344CB8AC3E}">
        <p14:creationId xmlns:p14="http://schemas.microsoft.com/office/powerpoint/2010/main" val="420074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6042212" cy="584775"/>
          </a:xfrm>
          <a:prstGeom prst="rect">
            <a:avLst/>
          </a:prstGeom>
          <a:solidFill>
            <a:schemeClr val="bg1"/>
          </a:solidFill>
        </p:spPr>
        <p:txBody>
          <a:bodyPr wrap="square" rtlCol="0">
            <a:spAutoFit/>
          </a:bodyPr>
          <a:lstStyle/>
          <a:p>
            <a:r>
              <a:rPr lang="en-US" sz="3200" dirty="0"/>
              <a:t>Information Bias</a:t>
            </a:r>
          </a:p>
        </p:txBody>
      </p:sp>
      <p:sp>
        <p:nvSpPr>
          <p:cNvPr id="6" name="Rectangle 5"/>
          <p:cNvSpPr/>
          <p:nvPr/>
        </p:nvSpPr>
        <p:spPr>
          <a:xfrm>
            <a:off x="289119" y="1475480"/>
            <a:ext cx="8399929" cy="3416320"/>
          </a:xfrm>
          <a:prstGeom prst="rect">
            <a:avLst/>
          </a:prstGeom>
        </p:spPr>
        <p:txBody>
          <a:bodyPr wrap="square">
            <a:spAutoFit/>
          </a:bodyPr>
          <a:lstStyle/>
          <a:p>
            <a:pPr marL="742939" lvl="1" indent="-285750">
              <a:buFont typeface="Arial" panose="020B0604020202020204" pitchFamily="34" charset="0"/>
              <a:buChar char="•"/>
            </a:pPr>
            <a:r>
              <a:rPr lang="en-US" sz="2400" dirty="0"/>
              <a:t>The estimate of association is distorted by inaccurate measurement or classification of the exposure, outcome, or covariate(s)</a:t>
            </a:r>
          </a:p>
          <a:p>
            <a:pPr marL="742939" lvl="1" indent="-285750">
              <a:buFont typeface="Arial" panose="020B0604020202020204" pitchFamily="34" charset="0"/>
              <a:buChar char="•"/>
            </a:pPr>
            <a:endParaRPr lang="en-US" sz="2400" dirty="0"/>
          </a:p>
          <a:p>
            <a:pPr marL="742939" lvl="1" indent="-285750">
              <a:buFont typeface="Arial" panose="020B0604020202020204" pitchFamily="34" charset="0"/>
              <a:buChar char="•"/>
            </a:pPr>
            <a:r>
              <a:rPr lang="en-US" sz="2400" dirty="0"/>
              <a:t>Misclassification of categorical variables (exposure, outcome, covariate)</a:t>
            </a:r>
          </a:p>
          <a:p>
            <a:pPr marL="742939" lvl="1" indent="-285750">
              <a:buFont typeface="Arial" panose="020B0604020202020204" pitchFamily="34" charset="0"/>
              <a:buChar char="•"/>
            </a:pPr>
            <a:endParaRPr lang="en-US" sz="2400" dirty="0"/>
          </a:p>
          <a:p>
            <a:pPr marL="742939" lvl="1" indent="-285750">
              <a:buFont typeface="Arial" panose="020B0604020202020204" pitchFamily="34" charset="0"/>
              <a:buChar char="•"/>
            </a:pPr>
            <a:r>
              <a:rPr lang="en-US" sz="2400" dirty="0"/>
              <a:t>Measurement error (continuous variables)</a:t>
            </a:r>
          </a:p>
          <a:p>
            <a:pPr marL="742939"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293341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98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ercentage of sample within categories of self-reported body mass index (BMI) that were classified into the same, higher, or lower categories of measured BMI, National Health and Nutrition Examination Survey (NHANES) II (1976–1980), NHANES III (1988–1994), and Continuous NHANES (1999–2010), United States. A) Men. B) Women. Measured BMI was calculated from measured height and weight. Self-reported BMI was calculated from self-reported weight and height. The x-axis BMI categories are according to self-report. Within BMI categories, the first bar is for the full sample, and the second bar for the restricted sample. White: measured BMI category was the same as self-reported BMI category; striped: measured BMI category was lower than self-reported BMI category; gray: measured BMI category was 1 category higher than self-reported BMI category; black: measured BMI category was 2 categories higher than self-reported BMI category."/>
          <p:cNvPicPr>
            <a:picLocks noChangeAspect="1" noChangeArrowheads="1"/>
          </p:cNvPicPr>
          <p:nvPr/>
        </p:nvPicPr>
        <p:blipFill rotWithShape="1">
          <a:blip r:embed="rId3">
            <a:extLst>
              <a:ext uri="{28A0092B-C50C-407E-A947-70E740481C1C}">
                <a14:useLocalDpi xmlns:a14="http://schemas.microsoft.com/office/drawing/2010/main" val="0"/>
              </a:ext>
            </a:extLst>
          </a:blip>
          <a:srcRect l="53694"/>
          <a:stretch/>
        </p:blipFill>
        <p:spPr bwMode="auto">
          <a:xfrm>
            <a:off x="156116" y="1768599"/>
            <a:ext cx="2976665" cy="442167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16859" y="1153462"/>
            <a:ext cx="8542423" cy="584776"/>
          </a:xfrm>
          <a:prstGeom prst="rect">
            <a:avLst/>
          </a:prstGeom>
          <a:noFill/>
        </p:spPr>
        <p:txBody>
          <a:bodyPr wrap="square" rtlCol="0">
            <a:spAutoFit/>
          </a:bodyPr>
          <a:lstStyle/>
          <a:p>
            <a:r>
              <a:rPr lang="en-US" sz="1600" dirty="0">
                <a:latin typeface="Arial" charset="0"/>
              </a:rPr>
              <a:t>Percentage of sample within categories of self-reported body mass index (BMI) that were classified into the same, higher, or lower categories of measured BMI </a:t>
            </a:r>
          </a:p>
        </p:txBody>
      </p:sp>
      <p:sp>
        <p:nvSpPr>
          <p:cNvPr id="3" name="TextBox 2"/>
          <p:cNvSpPr txBox="1"/>
          <p:nvPr/>
        </p:nvSpPr>
        <p:spPr>
          <a:xfrm>
            <a:off x="3405156" y="2747977"/>
            <a:ext cx="5454127" cy="1754326"/>
          </a:xfrm>
          <a:prstGeom prst="rect">
            <a:avLst/>
          </a:prstGeom>
          <a:noFill/>
        </p:spPr>
        <p:txBody>
          <a:bodyPr wrap="square" rtlCol="0">
            <a:spAutoFit/>
          </a:bodyPr>
          <a:lstStyle/>
          <a:p>
            <a:pPr algn="ctr"/>
            <a:r>
              <a:rPr lang="en-US" b="1" dirty="0"/>
              <a:t>Legend</a:t>
            </a:r>
          </a:p>
          <a:p>
            <a:pPr algn="ctr"/>
            <a:endParaRPr lang="en-US" b="1" dirty="0"/>
          </a:p>
          <a:p>
            <a:r>
              <a:rPr lang="en-US" b="1" dirty="0"/>
              <a:t>White:</a:t>
            </a:r>
            <a:r>
              <a:rPr lang="en-US" dirty="0"/>
              <a:t> same category measured and self-report</a:t>
            </a:r>
          </a:p>
          <a:p>
            <a:r>
              <a:rPr lang="en-US" b="1" dirty="0"/>
              <a:t>Striped:</a:t>
            </a:r>
            <a:r>
              <a:rPr lang="en-US" dirty="0"/>
              <a:t> measured one category lower </a:t>
            </a:r>
          </a:p>
          <a:p>
            <a:r>
              <a:rPr lang="en-US" b="1" dirty="0"/>
              <a:t>Gray:</a:t>
            </a:r>
            <a:r>
              <a:rPr lang="en-US" dirty="0"/>
              <a:t> measured one category higher</a:t>
            </a:r>
          </a:p>
          <a:p>
            <a:r>
              <a:rPr lang="en-US" b="1" dirty="0"/>
              <a:t>Black:</a:t>
            </a:r>
            <a:r>
              <a:rPr lang="en-US" dirty="0"/>
              <a:t> measured two categories higher</a:t>
            </a:r>
          </a:p>
        </p:txBody>
      </p:sp>
      <p:pic>
        <p:nvPicPr>
          <p:cNvPr id="2" name="Picture 1"/>
          <p:cNvPicPr>
            <a:picLocks noChangeAspect="1"/>
          </p:cNvPicPr>
          <p:nvPr/>
        </p:nvPicPr>
        <p:blipFill rotWithShape="1">
          <a:blip r:embed="rId4"/>
          <a:srcRect t="24876" b="44382"/>
          <a:stretch/>
        </p:blipFill>
        <p:spPr>
          <a:xfrm>
            <a:off x="156116" y="0"/>
            <a:ext cx="7825951" cy="615729"/>
          </a:xfrm>
          <a:prstGeom prst="rect">
            <a:avLst/>
          </a:prstGeom>
        </p:spPr>
      </p:pic>
      <p:sp>
        <p:nvSpPr>
          <p:cNvPr id="5" name="TextBox 4"/>
          <p:cNvSpPr txBox="1"/>
          <p:nvPr/>
        </p:nvSpPr>
        <p:spPr>
          <a:xfrm>
            <a:off x="4092509" y="6470242"/>
            <a:ext cx="3412563" cy="292388"/>
          </a:xfrm>
          <a:prstGeom prst="rect">
            <a:avLst/>
          </a:prstGeom>
          <a:noFill/>
        </p:spPr>
        <p:txBody>
          <a:bodyPr wrap="square" rtlCol="0">
            <a:spAutoFit/>
          </a:bodyPr>
          <a:lstStyle/>
          <a:p>
            <a:r>
              <a:rPr lang="en-US" sz="1300" dirty="0"/>
              <a:t>(Flegal, Kit, </a:t>
            </a:r>
            <a:r>
              <a:rPr lang="en-US" sz="1300" dirty="0" err="1"/>
              <a:t>Graubard</a:t>
            </a:r>
            <a:r>
              <a:rPr lang="en-US" sz="1300" dirty="0"/>
              <a:t>, 2017)</a:t>
            </a:r>
          </a:p>
        </p:txBody>
      </p:sp>
    </p:spTree>
    <p:extLst>
      <p:ext uri="{BB962C8B-B14F-4D97-AF65-F5344CB8AC3E}">
        <p14:creationId xmlns:p14="http://schemas.microsoft.com/office/powerpoint/2010/main" val="2341850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Other key terms</a:t>
            </a:r>
          </a:p>
        </p:txBody>
      </p:sp>
      <p:sp>
        <p:nvSpPr>
          <p:cNvPr id="4" name="TextBox 3"/>
          <p:cNvSpPr txBox="1"/>
          <p:nvPr/>
        </p:nvSpPr>
        <p:spPr>
          <a:xfrm>
            <a:off x="340659" y="1407458"/>
            <a:ext cx="8229600"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t>Non-differential misclassification</a:t>
            </a:r>
            <a:r>
              <a:rPr lang="en-US" dirty="0"/>
              <a:t>: Classification of exposure is independent of disease status (e.g., cohort study where disease hasn’t occurred, blinded ascertainment) OR  classification of disease is independent of exposure status</a:t>
            </a:r>
          </a:p>
          <a:p>
            <a:r>
              <a:rPr lang="en-US" dirty="0"/>
              <a:t> </a:t>
            </a:r>
          </a:p>
          <a:p>
            <a:pPr marL="285750" indent="-285750">
              <a:buFont typeface="Arial" panose="020B0604020202020204" pitchFamily="34" charset="0"/>
              <a:buChar char="•"/>
            </a:pPr>
            <a:r>
              <a:rPr lang="en-US" b="1" dirty="0"/>
              <a:t>Differential misclassification: </a:t>
            </a:r>
            <a:r>
              <a:rPr lang="en-US" dirty="0"/>
              <a:t>Sensitivity and/or specificity for disease classification depends on exposure status OR sensitivity and/or specificity for exposure classification depends on disease status </a:t>
            </a:r>
            <a:endParaRPr lang="en-US" b="1" dirty="0"/>
          </a:p>
          <a:p>
            <a:endParaRPr lang="en-US" dirty="0"/>
          </a:p>
          <a:p>
            <a:pPr marL="285750" indent="-285750">
              <a:buFont typeface="Arial" panose="020B0604020202020204" pitchFamily="34" charset="0"/>
              <a:buChar char="•"/>
            </a:pPr>
            <a:r>
              <a:rPr lang="en-US" b="1" dirty="0"/>
              <a:t>Dependent Misclassification: </a:t>
            </a:r>
            <a:r>
              <a:rPr lang="en-US" dirty="0"/>
              <a:t>When individuals who are misclassified on one variable (e.g., exposure status) are more likely than individuals correctly classified on that variable to also be misclassified on a second variable (e.g., disease status)</a:t>
            </a: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Independent Misclassification: </a:t>
            </a:r>
            <a:r>
              <a:rPr lang="en-US" dirty="0"/>
              <a:t>When individuals who are misclassified on one variable are no more likely to be misclassified on a second variable</a:t>
            </a:r>
            <a:endParaRPr lang="en-US" b="1" dirty="0"/>
          </a:p>
        </p:txBody>
      </p:sp>
    </p:spTree>
    <p:extLst>
      <p:ext uri="{BB962C8B-B14F-4D97-AF65-F5344CB8AC3E}">
        <p14:creationId xmlns:p14="http://schemas.microsoft.com/office/powerpoint/2010/main" val="277593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325185" y="1659355"/>
            <a:ext cx="3677520" cy="1767891"/>
          </a:xfrm>
          <a:prstGeom prst="rect">
            <a:avLst/>
          </a:prstGeom>
          <a:noFill/>
          <a:ln w="9525">
            <a:noFill/>
            <a:miter lim="800000"/>
            <a:headEnd/>
            <a:tailEnd/>
          </a:ln>
        </p:spPr>
      </p:pic>
      <p:sp>
        <p:nvSpPr>
          <p:cNvPr id="5" name="Rectangle 3"/>
          <p:cNvSpPr txBox="1">
            <a:spLocks noChangeArrowheads="1"/>
          </p:cNvSpPr>
          <p:nvPr/>
        </p:nvSpPr>
        <p:spPr>
          <a:xfrm>
            <a:off x="637573" y="3699755"/>
            <a:ext cx="3365132" cy="2752287"/>
          </a:xfrm>
          <a:prstGeom prst="rect">
            <a:avLst/>
          </a:prstGeom>
        </p:spPr>
        <p:txBody>
          <a:bodyPr vert="horz" lIns="91440" tIns="45720" rIns="91440" bIns="45720" rtlCol="0">
            <a:normAutofit/>
          </a:bodyPr>
          <a:lstStyle>
            <a:lvl1pPr marL="0" indent="0" algn="l" defTabSz="685800" rtl="0" eaLnBrk="1" latinLnBrk="0" hangingPunct="1">
              <a:lnSpc>
                <a:spcPts val="1950"/>
              </a:lnSpc>
              <a:spcBef>
                <a:spcPts val="750"/>
              </a:spcBef>
              <a:buClr>
                <a:srgbClr val="005BBB"/>
              </a:buClr>
              <a:buFont typeface="Arial" panose="020B0604020202020204" pitchFamily="34" charset="0"/>
              <a:buNone/>
              <a:defRPr sz="1350" b="0" i="0" kern="1200" spc="-38" baseline="0">
                <a:solidFill>
                  <a:schemeClr val="tx1"/>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Arial" charset="0"/>
                <a:ea typeface="Arial" charset="0"/>
                <a:cs typeface="Arial" charset="0"/>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Arial" charset="0"/>
                <a:ea typeface="Arial" charset="0"/>
                <a:cs typeface="Arial" charset="0"/>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nSpc>
                <a:spcPct val="90000"/>
              </a:lnSpc>
            </a:pPr>
            <a:r>
              <a:rPr lang="en-US" sz="2400" dirty="0"/>
              <a:t>Independent, non-differential</a:t>
            </a:r>
          </a:p>
          <a:p>
            <a:pPr lvl="1"/>
            <a:r>
              <a:rPr lang="en-US" sz="2000" dirty="0"/>
              <a:t>E=drug use, E*= drug use in health database</a:t>
            </a:r>
          </a:p>
          <a:p>
            <a:pPr lvl="1"/>
            <a:r>
              <a:rPr lang="en-US" sz="2000" dirty="0"/>
              <a:t>D=GI bleeding, D*=GI bleeding, self-report</a:t>
            </a:r>
          </a:p>
        </p:txBody>
      </p:sp>
      <p:pic>
        <p:nvPicPr>
          <p:cNvPr id="6" name="Picture 4"/>
          <p:cNvPicPr>
            <a:picLocks noChangeAspect="1" noChangeArrowheads="1"/>
          </p:cNvPicPr>
          <p:nvPr/>
        </p:nvPicPr>
        <p:blipFill>
          <a:blip r:embed="rId3" cstate="print"/>
          <a:srcRect/>
          <a:stretch>
            <a:fillRect/>
          </a:stretch>
        </p:blipFill>
        <p:spPr bwMode="auto">
          <a:xfrm>
            <a:off x="4978838" y="1659355"/>
            <a:ext cx="3742694" cy="1799150"/>
          </a:xfrm>
          <a:prstGeom prst="rect">
            <a:avLst/>
          </a:prstGeom>
          <a:noFill/>
          <a:ln w="9525">
            <a:noFill/>
            <a:miter lim="800000"/>
            <a:headEnd/>
            <a:tailEnd/>
          </a:ln>
        </p:spPr>
      </p:pic>
      <p:sp>
        <p:nvSpPr>
          <p:cNvPr id="7" name="Rectangle 3"/>
          <p:cNvSpPr txBox="1">
            <a:spLocks noChangeArrowheads="1"/>
          </p:cNvSpPr>
          <p:nvPr/>
        </p:nvSpPr>
        <p:spPr>
          <a:xfrm>
            <a:off x="5195435" y="3555522"/>
            <a:ext cx="3156363" cy="2588937"/>
          </a:xfrm>
          <a:prstGeom prst="rect">
            <a:avLst/>
          </a:prstGeom>
        </p:spPr>
        <p:txBody>
          <a:bodyPr vert="horz" lIns="91440" tIns="45720" rIns="91440" bIns="45720" rtlCol="0">
            <a:normAutofit/>
          </a:bodyPr>
          <a:lstStyle>
            <a:lvl1pPr marL="0" indent="0" algn="l" defTabSz="685800" rtl="0" eaLnBrk="1" latinLnBrk="0" hangingPunct="1">
              <a:lnSpc>
                <a:spcPts val="1950"/>
              </a:lnSpc>
              <a:spcBef>
                <a:spcPts val="750"/>
              </a:spcBef>
              <a:buClr>
                <a:srgbClr val="005BBB"/>
              </a:buClr>
              <a:buFont typeface="Arial" panose="020B0604020202020204" pitchFamily="34" charset="0"/>
              <a:buNone/>
              <a:defRPr sz="1350" b="0" i="0" kern="1200" spc="-38" baseline="0">
                <a:solidFill>
                  <a:schemeClr val="tx1"/>
                </a:solidFill>
                <a:latin typeface="Arial" charset="0"/>
                <a:ea typeface="Arial" charset="0"/>
                <a:cs typeface="Arial" charset="0"/>
              </a:defRPr>
            </a:lvl1pPr>
            <a:lvl2pPr marL="342892" indent="0" algn="l" defTabSz="685800" rtl="0" eaLnBrk="1" latinLnBrk="0" hangingPunct="1">
              <a:lnSpc>
                <a:spcPct val="90000"/>
              </a:lnSpc>
              <a:spcBef>
                <a:spcPts val="375"/>
              </a:spcBef>
              <a:buClr>
                <a:srgbClr val="005BBB"/>
              </a:buClr>
              <a:buFont typeface="Arial" panose="020B0604020202020204" pitchFamily="34" charset="0"/>
              <a:buNone/>
              <a:defRPr sz="1500" kern="1200" baseline="0">
                <a:solidFill>
                  <a:schemeClr val="tx1">
                    <a:tint val="75000"/>
                  </a:schemeClr>
                </a:solidFill>
                <a:latin typeface="Arial" charset="0"/>
                <a:ea typeface="Arial" charset="0"/>
                <a:cs typeface="Arial" charset="0"/>
              </a:defRPr>
            </a:lvl2pPr>
            <a:lvl3pPr marL="685783" indent="0" algn="l" defTabSz="685800" rtl="0" eaLnBrk="1" latinLnBrk="0" hangingPunct="1">
              <a:lnSpc>
                <a:spcPct val="90000"/>
              </a:lnSpc>
              <a:spcBef>
                <a:spcPts val="375"/>
              </a:spcBef>
              <a:buClr>
                <a:srgbClr val="005BBB"/>
              </a:buClr>
              <a:buFont typeface="LucidaGrande" charset="0"/>
              <a:buNone/>
              <a:defRPr sz="1350" kern="1200" baseline="0">
                <a:solidFill>
                  <a:schemeClr val="tx1">
                    <a:tint val="75000"/>
                  </a:schemeClr>
                </a:solidFill>
                <a:latin typeface="Arial" charset="0"/>
                <a:ea typeface="Arial" charset="0"/>
                <a:cs typeface="Arial" charset="0"/>
              </a:defRPr>
            </a:lvl3pPr>
            <a:lvl4pPr marL="1028675"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4pPr>
            <a:lvl5pPr marL="1371566" indent="0" algn="l" defTabSz="685800" rtl="0" eaLnBrk="1" latinLnBrk="0" hangingPunct="1">
              <a:lnSpc>
                <a:spcPct val="90000"/>
              </a:lnSpc>
              <a:spcBef>
                <a:spcPts val="375"/>
              </a:spcBef>
              <a:buClr>
                <a:srgbClr val="005BBB"/>
              </a:buClr>
              <a:buFont typeface="Arial" panose="020B0604020202020204" pitchFamily="34" charset="0"/>
              <a:buNone/>
              <a:defRPr sz="1200" kern="1200">
                <a:solidFill>
                  <a:schemeClr val="tx1">
                    <a:tint val="75000"/>
                  </a:schemeClr>
                </a:solidFill>
                <a:latin typeface="Arial" charset="0"/>
                <a:ea typeface="Arial" charset="0"/>
                <a:cs typeface="Arial" charset="0"/>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nSpc>
                <a:spcPct val="90000"/>
              </a:lnSpc>
            </a:pPr>
            <a:r>
              <a:rPr lang="en-US" sz="2400" dirty="0"/>
              <a:t>Dependent, non-differential</a:t>
            </a:r>
          </a:p>
          <a:p>
            <a:pPr lvl="1"/>
            <a:r>
              <a:rPr lang="en-US" sz="2000" dirty="0"/>
              <a:t>E=</a:t>
            </a:r>
            <a:r>
              <a:rPr lang="en-US" sz="2000" dirty="0" err="1"/>
              <a:t>neighbourhood</a:t>
            </a:r>
            <a:endParaRPr lang="en-US" sz="2000" dirty="0"/>
          </a:p>
          <a:p>
            <a:pPr lvl="1"/>
            <a:r>
              <a:rPr lang="en-US" sz="2000" dirty="0"/>
              <a:t>E*=self-report of </a:t>
            </a:r>
            <a:r>
              <a:rPr lang="en-US" sz="2000" dirty="0" err="1"/>
              <a:t>neighbourhood</a:t>
            </a:r>
            <a:endParaRPr lang="en-US" sz="2000" dirty="0"/>
          </a:p>
          <a:p>
            <a:pPr lvl="1"/>
            <a:r>
              <a:rPr lang="en-US" sz="2000" dirty="0"/>
              <a:t>D=physical function, D*=self-report of physical function</a:t>
            </a:r>
          </a:p>
        </p:txBody>
      </p:sp>
      <p:sp>
        <p:nvSpPr>
          <p:cNvPr id="9" name="TextBox 8"/>
          <p:cNvSpPr txBox="1"/>
          <p:nvPr/>
        </p:nvSpPr>
        <p:spPr>
          <a:xfrm>
            <a:off x="152399" y="233082"/>
            <a:ext cx="7455305" cy="584776"/>
          </a:xfrm>
          <a:prstGeom prst="rect">
            <a:avLst/>
          </a:prstGeom>
          <a:solidFill>
            <a:schemeClr val="bg1"/>
          </a:solidFill>
        </p:spPr>
        <p:txBody>
          <a:bodyPr wrap="square" rtlCol="0">
            <a:spAutoFit/>
          </a:bodyPr>
          <a:lstStyle/>
          <a:p>
            <a:r>
              <a:rPr lang="en-US" sz="3200" dirty="0"/>
              <a:t>Example: Measurement error DAGs</a:t>
            </a:r>
          </a:p>
        </p:txBody>
      </p:sp>
    </p:spTree>
    <p:extLst>
      <p:ext uri="{BB962C8B-B14F-4D97-AF65-F5344CB8AC3E}">
        <p14:creationId xmlns:p14="http://schemas.microsoft.com/office/powerpoint/2010/main" val="90488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6042212" cy="584775"/>
          </a:xfrm>
          <a:prstGeom prst="rect">
            <a:avLst/>
          </a:prstGeom>
          <a:solidFill>
            <a:schemeClr val="bg1"/>
          </a:solidFill>
        </p:spPr>
        <p:txBody>
          <a:bodyPr wrap="square" rtlCol="0">
            <a:spAutoFit/>
          </a:bodyPr>
          <a:lstStyle/>
          <a:p>
            <a:r>
              <a:rPr lang="en-US" sz="3200" dirty="0"/>
              <a:t>Confounding</a:t>
            </a:r>
          </a:p>
        </p:txBody>
      </p:sp>
      <p:sp>
        <p:nvSpPr>
          <p:cNvPr id="5" name="TextBox 4"/>
          <p:cNvSpPr txBox="1"/>
          <p:nvPr/>
        </p:nvSpPr>
        <p:spPr>
          <a:xfrm>
            <a:off x="286870" y="1053612"/>
            <a:ext cx="8139953" cy="2400657"/>
          </a:xfrm>
          <a:prstGeom prst="rect">
            <a:avLst/>
          </a:prstGeom>
          <a:noFill/>
        </p:spPr>
        <p:txBody>
          <a:bodyPr wrap="square" rtlCol="0">
            <a:spAutoFit/>
          </a:bodyPr>
          <a:lstStyle/>
          <a:p>
            <a:pPr marL="742939" lvl="1" indent="-285750">
              <a:buFont typeface="Arial" panose="020B0604020202020204" pitchFamily="34" charset="0"/>
              <a:buChar char="•"/>
            </a:pPr>
            <a:r>
              <a:rPr lang="en-US" sz="2400" dirty="0"/>
              <a:t>Estimate of effect of exposure on outcome is ‘mixed with’ the effect of effect of uncontrolled/unmeasured covariate on outcome </a:t>
            </a:r>
          </a:p>
          <a:p>
            <a:pPr marL="742939" lvl="1" indent="-285750">
              <a:buFont typeface="Arial" panose="020B0604020202020204" pitchFamily="34" charset="0"/>
              <a:buChar char="•"/>
            </a:pPr>
            <a:endParaRPr lang="en-US" sz="2400" dirty="0"/>
          </a:p>
          <a:p>
            <a:pPr marL="1200127" lvl="2" indent="-285750">
              <a:buFont typeface="Arial" panose="020B0604020202020204" pitchFamily="34" charset="0"/>
              <a:buChar char="•"/>
            </a:pPr>
            <a:r>
              <a:rPr lang="en-US" dirty="0"/>
              <a:t>Unmeasured confounder  </a:t>
            </a:r>
          </a:p>
          <a:p>
            <a:pPr marL="1200127" lvl="2" indent="-285750">
              <a:buFont typeface="Arial" panose="020B0604020202020204" pitchFamily="34" charset="0"/>
              <a:buChar char="•"/>
            </a:pPr>
            <a:r>
              <a:rPr lang="en-US" dirty="0"/>
              <a:t>Poorly measured confounder</a:t>
            </a:r>
          </a:p>
          <a:p>
            <a:pPr marL="1200127" lvl="2" indent="-285750">
              <a:buFont typeface="Arial" panose="020B0604020202020204" pitchFamily="34" charset="0"/>
              <a:buChar char="•"/>
            </a:pPr>
            <a:r>
              <a:rPr lang="en-US" dirty="0"/>
              <a:t>Unknown confounder</a:t>
            </a:r>
          </a:p>
        </p:txBody>
      </p:sp>
      <p:sp>
        <p:nvSpPr>
          <p:cNvPr id="2" name="TextBox 1"/>
          <p:cNvSpPr txBox="1"/>
          <p:nvPr/>
        </p:nvSpPr>
        <p:spPr>
          <a:xfrm>
            <a:off x="152400" y="5360880"/>
            <a:ext cx="1452282" cy="369332"/>
          </a:xfrm>
          <a:prstGeom prst="rect">
            <a:avLst/>
          </a:prstGeom>
          <a:noFill/>
        </p:spPr>
        <p:txBody>
          <a:bodyPr wrap="square" rtlCol="0">
            <a:spAutoFit/>
          </a:bodyPr>
          <a:lstStyle/>
          <a:p>
            <a:r>
              <a:rPr lang="en-US" dirty="0"/>
              <a:t>Obesity</a:t>
            </a:r>
          </a:p>
        </p:txBody>
      </p:sp>
      <p:cxnSp>
        <p:nvCxnSpPr>
          <p:cNvPr id="6" name="Straight Arrow Connector 5"/>
          <p:cNvCxnSpPr/>
          <p:nvPr/>
        </p:nvCxnSpPr>
        <p:spPr>
          <a:xfrm>
            <a:off x="1237129" y="5545546"/>
            <a:ext cx="1441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70499" y="5360880"/>
            <a:ext cx="1452282" cy="369332"/>
          </a:xfrm>
          <a:prstGeom prst="rect">
            <a:avLst/>
          </a:prstGeom>
          <a:noFill/>
        </p:spPr>
        <p:txBody>
          <a:bodyPr wrap="square" rtlCol="0">
            <a:spAutoFit/>
          </a:bodyPr>
          <a:lstStyle/>
          <a:p>
            <a:r>
              <a:rPr lang="en-US" dirty="0"/>
              <a:t>CVD</a:t>
            </a:r>
          </a:p>
        </p:txBody>
      </p:sp>
      <p:sp>
        <p:nvSpPr>
          <p:cNvPr id="10" name="TextBox 9"/>
          <p:cNvSpPr txBox="1"/>
          <p:nvPr/>
        </p:nvSpPr>
        <p:spPr>
          <a:xfrm>
            <a:off x="967291" y="4144371"/>
            <a:ext cx="1981199" cy="369332"/>
          </a:xfrm>
          <a:prstGeom prst="rect">
            <a:avLst/>
          </a:prstGeom>
          <a:noFill/>
        </p:spPr>
        <p:txBody>
          <a:bodyPr wrap="square" rtlCol="0">
            <a:spAutoFit/>
          </a:bodyPr>
          <a:lstStyle/>
          <a:p>
            <a:pPr algn="ctr"/>
            <a:r>
              <a:rPr lang="en-US" dirty="0"/>
              <a:t>CRF</a:t>
            </a:r>
          </a:p>
        </p:txBody>
      </p:sp>
      <p:cxnSp>
        <p:nvCxnSpPr>
          <p:cNvPr id="12" name="Straight Arrow Connector 11"/>
          <p:cNvCxnSpPr/>
          <p:nvPr/>
        </p:nvCxnSpPr>
        <p:spPr>
          <a:xfrm flipH="1">
            <a:off x="591671" y="4380126"/>
            <a:ext cx="1013011" cy="1063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02136" y="4380126"/>
            <a:ext cx="914850" cy="980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65781" y="4144371"/>
            <a:ext cx="1981199" cy="369332"/>
          </a:xfrm>
          <a:prstGeom prst="rect">
            <a:avLst/>
          </a:prstGeom>
          <a:noFill/>
        </p:spPr>
        <p:txBody>
          <a:bodyPr wrap="square" rtlCol="0">
            <a:spAutoFit/>
          </a:bodyPr>
          <a:lstStyle/>
          <a:p>
            <a:pPr algn="ctr"/>
            <a:r>
              <a:rPr lang="en-US" dirty="0"/>
              <a:t>PA</a:t>
            </a:r>
          </a:p>
        </p:txBody>
      </p:sp>
      <p:cxnSp>
        <p:nvCxnSpPr>
          <p:cNvPr id="18" name="Straight Arrow Connector 17"/>
          <p:cNvCxnSpPr/>
          <p:nvPr/>
        </p:nvCxnSpPr>
        <p:spPr>
          <a:xfrm>
            <a:off x="6800625" y="4360488"/>
            <a:ext cx="914850" cy="980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035474" y="4380126"/>
            <a:ext cx="1013011" cy="1063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46980" y="5360880"/>
            <a:ext cx="1452282" cy="369332"/>
          </a:xfrm>
          <a:prstGeom prst="rect">
            <a:avLst/>
          </a:prstGeom>
          <a:noFill/>
        </p:spPr>
        <p:txBody>
          <a:bodyPr wrap="square" rtlCol="0">
            <a:spAutoFit/>
          </a:bodyPr>
          <a:lstStyle/>
          <a:p>
            <a:r>
              <a:rPr lang="en-US" dirty="0"/>
              <a:t>CVD</a:t>
            </a:r>
          </a:p>
        </p:txBody>
      </p:sp>
      <p:cxnSp>
        <p:nvCxnSpPr>
          <p:cNvPr id="21" name="Straight Arrow Connector 20"/>
          <p:cNvCxnSpPr/>
          <p:nvPr/>
        </p:nvCxnSpPr>
        <p:spPr>
          <a:xfrm>
            <a:off x="5816525" y="5545546"/>
            <a:ext cx="1441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35648" y="5360880"/>
            <a:ext cx="1452282" cy="369332"/>
          </a:xfrm>
          <a:prstGeom prst="rect">
            <a:avLst/>
          </a:prstGeom>
          <a:noFill/>
        </p:spPr>
        <p:txBody>
          <a:bodyPr wrap="square" rtlCol="0">
            <a:spAutoFit/>
          </a:bodyPr>
          <a:lstStyle/>
          <a:p>
            <a:r>
              <a:rPr lang="en-US" dirty="0"/>
              <a:t>Obesity</a:t>
            </a:r>
          </a:p>
        </p:txBody>
      </p:sp>
    </p:spTree>
    <p:extLst>
      <p:ext uri="{BB962C8B-B14F-4D97-AF65-F5344CB8AC3E}">
        <p14:creationId xmlns:p14="http://schemas.microsoft.com/office/powerpoint/2010/main" val="118588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399" y="233082"/>
            <a:ext cx="4437529" cy="584775"/>
          </a:xfrm>
          <a:prstGeom prst="rect">
            <a:avLst/>
          </a:prstGeom>
          <a:solidFill>
            <a:schemeClr val="bg1"/>
          </a:solidFill>
        </p:spPr>
        <p:txBody>
          <a:bodyPr wrap="square" rtlCol="0">
            <a:spAutoFit/>
          </a:bodyPr>
          <a:lstStyle/>
          <a:p>
            <a:r>
              <a:rPr lang="en-US" sz="3200" b="1" dirty="0"/>
              <a:t>Presentation Outline</a:t>
            </a:r>
          </a:p>
        </p:txBody>
      </p:sp>
      <p:sp>
        <p:nvSpPr>
          <p:cNvPr id="11" name="TextBox 10"/>
          <p:cNvSpPr txBox="1"/>
          <p:nvPr/>
        </p:nvSpPr>
        <p:spPr>
          <a:xfrm>
            <a:off x="331694" y="1057834"/>
            <a:ext cx="8749553" cy="6863416"/>
          </a:xfrm>
          <a:prstGeom prst="rect">
            <a:avLst/>
          </a:prstGeom>
          <a:noFill/>
        </p:spPr>
        <p:txBody>
          <a:bodyPr wrap="square" rtlCol="0">
            <a:spAutoFit/>
          </a:bodyPr>
          <a:lstStyle/>
          <a:p>
            <a:pPr marL="285750" indent="-285750">
              <a:buFont typeface="Arial" panose="020B0604020202020204" pitchFamily="34" charset="0"/>
              <a:buChar char="•"/>
            </a:pPr>
            <a:r>
              <a:rPr lang="en-US" sz="2200" dirty="0"/>
              <a:t>Motivation and key concepts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What is quantitative bias analysis?</a:t>
            </a:r>
          </a:p>
          <a:p>
            <a:pPr lvl="1"/>
            <a:endParaRPr lang="en-US" sz="2200" dirty="0"/>
          </a:p>
          <a:p>
            <a:pPr marL="285750" indent="-285750">
              <a:buFont typeface="Arial" panose="020B0604020202020204" pitchFamily="34" charset="0"/>
              <a:buChar char="•"/>
            </a:pPr>
            <a:r>
              <a:rPr lang="en-US" sz="2200" dirty="0"/>
              <a:t>Deterministic bias analysis:</a:t>
            </a:r>
          </a:p>
          <a:p>
            <a:pPr marL="742939" lvl="1" indent="-285750">
              <a:buFont typeface="Arial" panose="020B0604020202020204" pitchFamily="34" charset="0"/>
              <a:buChar char="•"/>
            </a:pPr>
            <a:r>
              <a:rPr lang="en-US" sz="2200" dirty="0"/>
              <a:t>Selection bias</a:t>
            </a:r>
          </a:p>
          <a:p>
            <a:pPr marL="742939" lvl="1" indent="-285750">
              <a:buFont typeface="Arial" panose="020B0604020202020204" pitchFamily="34" charset="0"/>
              <a:buChar char="•"/>
            </a:pPr>
            <a:endParaRPr lang="en-US" sz="2200" dirty="0"/>
          </a:p>
          <a:p>
            <a:pPr marL="742939" lvl="1" indent="-285750">
              <a:buFont typeface="Arial" panose="020B0604020202020204" pitchFamily="34" charset="0"/>
              <a:buChar char="•"/>
            </a:pPr>
            <a:r>
              <a:rPr lang="en-US" sz="2200" dirty="0"/>
              <a:t>Unmeasured confounders</a:t>
            </a:r>
          </a:p>
          <a:p>
            <a:pPr lvl="1"/>
            <a:endParaRPr lang="en-US" sz="2200" dirty="0"/>
          </a:p>
          <a:p>
            <a:pPr marL="742939" lvl="1" indent="-285750">
              <a:buFont typeface="Arial" panose="020B0604020202020204" pitchFamily="34" charset="0"/>
              <a:buChar char="•"/>
            </a:pPr>
            <a:r>
              <a:rPr lang="en-US" sz="2200" dirty="0"/>
              <a:t>Misclassification</a:t>
            </a:r>
          </a:p>
          <a:p>
            <a:pPr marL="742939" lvl="1"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Multidimensional bias analysis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Probabilistic bias analysis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Advanced topics and extensions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p:txBody>
      </p:sp>
      <p:sp>
        <p:nvSpPr>
          <p:cNvPr id="2" name="TextBox 1"/>
          <p:cNvSpPr txBox="1"/>
          <p:nvPr/>
        </p:nvSpPr>
        <p:spPr>
          <a:xfrm>
            <a:off x="6211231" y="2514826"/>
            <a:ext cx="2085278" cy="1754326"/>
          </a:xfrm>
          <a:prstGeom prst="rect">
            <a:avLst/>
          </a:prstGeom>
          <a:noFill/>
        </p:spPr>
        <p:txBody>
          <a:bodyPr wrap="square" rtlCol="0">
            <a:spAutoFit/>
          </a:bodyPr>
          <a:lstStyle/>
          <a:p>
            <a:pPr algn="ctr"/>
            <a:endParaRPr lang="en-US" dirty="0"/>
          </a:p>
          <a:p>
            <a:pPr algn="ctr"/>
            <a:endParaRPr lang="en-US" dirty="0"/>
          </a:p>
          <a:p>
            <a:pPr algn="ctr"/>
            <a:endParaRPr lang="en-US" dirty="0"/>
          </a:p>
          <a:p>
            <a:pPr algn="ctr"/>
            <a:r>
              <a:rPr lang="en-US" dirty="0">
                <a:solidFill>
                  <a:schemeClr val="tx1">
                    <a:lumMod val="50000"/>
                  </a:schemeClr>
                </a:solidFill>
              </a:rPr>
              <a:t>Please ask questions along the way!!</a:t>
            </a:r>
          </a:p>
        </p:txBody>
      </p:sp>
      <p:pic>
        <p:nvPicPr>
          <p:cNvPr id="9218" name="Picture 2" descr="Image result for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601" y="1403894"/>
            <a:ext cx="1748118" cy="174811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6021659" y="1403894"/>
            <a:ext cx="2391937" cy="33353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40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233082"/>
            <a:ext cx="4186518" cy="584775"/>
          </a:xfrm>
          <a:prstGeom prst="rect">
            <a:avLst/>
          </a:prstGeom>
          <a:solidFill>
            <a:schemeClr val="bg1"/>
          </a:solidFill>
        </p:spPr>
        <p:txBody>
          <a:bodyPr wrap="square" rtlCol="0">
            <a:spAutoFit/>
          </a:bodyPr>
          <a:lstStyle/>
          <a:p>
            <a:r>
              <a:rPr lang="en-US" sz="3200" dirty="0"/>
              <a:t>Key terms: Reliability</a:t>
            </a:r>
          </a:p>
        </p:txBody>
      </p:sp>
      <p:pic>
        <p:nvPicPr>
          <p:cNvPr id="3" name="Picture 2"/>
          <p:cNvPicPr>
            <a:picLocks noChangeAspect="1"/>
          </p:cNvPicPr>
          <p:nvPr/>
        </p:nvPicPr>
        <p:blipFill rotWithShape="1">
          <a:blip r:embed="rId3"/>
          <a:srcRect b="13348"/>
          <a:stretch/>
        </p:blipFill>
        <p:spPr>
          <a:xfrm>
            <a:off x="824944" y="1903108"/>
            <a:ext cx="7254667" cy="2743108"/>
          </a:xfrm>
          <a:prstGeom prst="rect">
            <a:avLst/>
          </a:prstGeom>
        </p:spPr>
      </p:pic>
      <p:sp>
        <p:nvSpPr>
          <p:cNvPr id="4" name="TextBox 3"/>
          <p:cNvSpPr txBox="1"/>
          <p:nvPr/>
        </p:nvSpPr>
        <p:spPr>
          <a:xfrm>
            <a:off x="6602448" y="4640446"/>
            <a:ext cx="1162001"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Consistent and correct</a:t>
            </a:r>
          </a:p>
        </p:txBody>
      </p:sp>
      <p:sp>
        <p:nvSpPr>
          <p:cNvPr id="6" name="TextBox 5"/>
          <p:cNvSpPr txBox="1"/>
          <p:nvPr/>
        </p:nvSpPr>
        <p:spPr>
          <a:xfrm>
            <a:off x="4804878" y="4640446"/>
            <a:ext cx="1162001"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Wrong and variable</a:t>
            </a:r>
          </a:p>
        </p:txBody>
      </p:sp>
      <p:sp>
        <p:nvSpPr>
          <p:cNvPr id="7" name="TextBox 6"/>
          <p:cNvSpPr txBox="1"/>
          <p:nvPr/>
        </p:nvSpPr>
        <p:spPr>
          <a:xfrm>
            <a:off x="2887393" y="4640446"/>
            <a:ext cx="138580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Right answer, on average</a:t>
            </a:r>
          </a:p>
        </p:txBody>
      </p:sp>
      <p:sp>
        <p:nvSpPr>
          <p:cNvPr id="9" name="TextBox 8"/>
          <p:cNvSpPr txBox="1"/>
          <p:nvPr/>
        </p:nvSpPr>
        <p:spPr>
          <a:xfrm>
            <a:off x="1193715" y="4646216"/>
            <a:ext cx="1162001"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Consistent but wrong</a:t>
            </a:r>
          </a:p>
        </p:txBody>
      </p:sp>
      <p:sp>
        <p:nvSpPr>
          <p:cNvPr id="2" name="TextBox 1"/>
          <p:cNvSpPr txBox="1"/>
          <p:nvPr/>
        </p:nvSpPr>
        <p:spPr>
          <a:xfrm>
            <a:off x="741469" y="1297704"/>
            <a:ext cx="8073483" cy="461665"/>
          </a:xfrm>
          <a:prstGeom prst="rect">
            <a:avLst/>
          </a:prstGeom>
          <a:noFill/>
        </p:spPr>
        <p:txBody>
          <a:bodyPr wrap="square" rtlCol="0">
            <a:spAutoFit/>
          </a:bodyPr>
          <a:lstStyle/>
          <a:p>
            <a:r>
              <a:rPr lang="en-US" sz="2400" b="1" dirty="0"/>
              <a:t>Reliability: </a:t>
            </a:r>
            <a:r>
              <a:rPr lang="en-US" sz="2400" dirty="0"/>
              <a:t>degree to which results can be reproduced</a:t>
            </a:r>
          </a:p>
        </p:txBody>
      </p:sp>
      <p:sp>
        <p:nvSpPr>
          <p:cNvPr id="5" name="Rectangle 4"/>
          <p:cNvSpPr/>
          <p:nvPr/>
        </p:nvSpPr>
        <p:spPr>
          <a:xfrm>
            <a:off x="0" y="1916760"/>
            <a:ext cx="9144000" cy="3953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80758" y="1687926"/>
            <a:ext cx="4018492" cy="3930672"/>
          </a:xfrm>
          <a:prstGeom prst="rect">
            <a:avLst/>
          </a:prstGeom>
        </p:spPr>
      </p:pic>
      <p:sp>
        <p:nvSpPr>
          <p:cNvPr id="5" name="TextBox 4"/>
          <p:cNvSpPr txBox="1"/>
          <p:nvPr/>
        </p:nvSpPr>
        <p:spPr>
          <a:xfrm>
            <a:off x="152400" y="233082"/>
            <a:ext cx="6042212" cy="584775"/>
          </a:xfrm>
          <a:prstGeom prst="rect">
            <a:avLst/>
          </a:prstGeom>
          <a:solidFill>
            <a:schemeClr val="bg1"/>
          </a:solidFill>
        </p:spPr>
        <p:txBody>
          <a:bodyPr wrap="square" rtlCol="0">
            <a:spAutoFit/>
          </a:bodyPr>
          <a:lstStyle/>
          <a:p>
            <a:r>
              <a:rPr lang="en-US" sz="3200" dirty="0"/>
              <a:t>Reliability ≠ validity </a:t>
            </a:r>
          </a:p>
        </p:txBody>
      </p:sp>
      <p:sp>
        <p:nvSpPr>
          <p:cNvPr id="6" name="TextBox 5"/>
          <p:cNvSpPr txBox="1"/>
          <p:nvPr/>
        </p:nvSpPr>
        <p:spPr>
          <a:xfrm>
            <a:off x="0" y="6488668"/>
            <a:ext cx="4823012" cy="307777"/>
          </a:xfrm>
          <a:prstGeom prst="rect">
            <a:avLst/>
          </a:prstGeom>
          <a:noFill/>
        </p:spPr>
        <p:txBody>
          <a:bodyPr wrap="square" rtlCol="0">
            <a:spAutoFit/>
          </a:bodyPr>
          <a:lstStyle/>
          <a:p>
            <a:r>
              <a:rPr lang="en-US" sz="1400" dirty="0"/>
              <a:t>(Stovitz, Banack &amp; Kaufman, 2018)</a:t>
            </a:r>
          </a:p>
        </p:txBody>
      </p:sp>
      <p:sp>
        <p:nvSpPr>
          <p:cNvPr id="2" name="TextBox 1"/>
          <p:cNvSpPr txBox="1"/>
          <p:nvPr/>
        </p:nvSpPr>
        <p:spPr>
          <a:xfrm>
            <a:off x="152400" y="1414585"/>
            <a:ext cx="3763084" cy="4893647"/>
          </a:xfrm>
          <a:prstGeom prst="rect">
            <a:avLst/>
          </a:prstGeom>
          <a:noFill/>
        </p:spPr>
        <p:txBody>
          <a:bodyPr wrap="square" rtlCol="0">
            <a:spAutoFit/>
          </a:bodyPr>
          <a:lstStyle/>
          <a:p>
            <a:pPr marL="285750" indent="-285750">
              <a:buFont typeface="Arial"/>
              <a:buChar char="•"/>
            </a:pPr>
            <a:r>
              <a:rPr lang="en-US" sz="2400" dirty="0"/>
              <a:t>Meta-analyses are considered the ‘gold-standard of evidence’</a:t>
            </a:r>
          </a:p>
          <a:p>
            <a:pPr marL="285750" indent="-285750">
              <a:buFont typeface="Arial"/>
              <a:buChar char="•"/>
            </a:pPr>
            <a:endParaRPr lang="en-US" sz="2400" dirty="0"/>
          </a:p>
          <a:p>
            <a:pPr marL="285750" indent="-285750">
              <a:buFont typeface="Arial"/>
              <a:buChar char="•"/>
            </a:pPr>
            <a:r>
              <a:rPr lang="en-US" sz="2400" dirty="0"/>
              <a:t>If there is a systematic bias affecting study results, a meta analysis will not solve this problem</a:t>
            </a:r>
          </a:p>
          <a:p>
            <a:pPr marL="285750" indent="-285750">
              <a:buFont typeface="Arial"/>
              <a:buChar char="•"/>
            </a:pPr>
            <a:endParaRPr lang="en-US" sz="2400" dirty="0"/>
          </a:p>
          <a:p>
            <a:pPr marL="285750" indent="-285750">
              <a:buFont typeface="Arial"/>
              <a:buChar char="•"/>
            </a:pPr>
            <a:r>
              <a:rPr lang="en-US" sz="2400" dirty="0"/>
              <a:t>More precise, but still biased effect estimate</a:t>
            </a:r>
          </a:p>
          <a:p>
            <a:endParaRPr lang="en-US" sz="2400" dirty="0"/>
          </a:p>
        </p:txBody>
      </p:sp>
      <p:pic>
        <p:nvPicPr>
          <p:cNvPr id="9220" name="Picture 4" descr="Hierarchy of evi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013" y="998293"/>
            <a:ext cx="4740384" cy="29997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2285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2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2812936"/>
            <a:ext cx="4978908" cy="2387600"/>
          </a:xfrm>
        </p:spPr>
        <p:txBody>
          <a:bodyPr/>
          <a:lstStyle/>
          <a:p>
            <a:r>
              <a:rPr lang="en-US" dirty="0"/>
              <a:t>Quantitative Bias analysis (QBA)</a:t>
            </a:r>
          </a:p>
        </p:txBody>
      </p:sp>
      <p:sp>
        <p:nvSpPr>
          <p:cNvPr id="3" name="Subtitle 2"/>
          <p:cNvSpPr>
            <a:spLocks noGrp="1"/>
          </p:cNvSpPr>
          <p:nvPr>
            <p:ph type="subTitle" idx="1"/>
          </p:nvPr>
        </p:nvSpPr>
        <p:spPr>
          <a:xfrm>
            <a:off x="493776" y="2996350"/>
            <a:ext cx="4978908" cy="2212976"/>
          </a:xfrm>
        </p:spPr>
        <p:txBody>
          <a:bodyPr/>
          <a:lstStyle/>
          <a:p>
            <a:r>
              <a:rPr lang="en-US" dirty="0"/>
              <a:t>Part II. </a:t>
            </a:r>
          </a:p>
        </p:txBody>
      </p:sp>
    </p:spTree>
    <p:extLst>
      <p:ext uri="{BB962C8B-B14F-4D97-AF65-F5344CB8AC3E}">
        <p14:creationId xmlns:p14="http://schemas.microsoft.com/office/powerpoint/2010/main" val="82339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5109882" cy="584775"/>
          </a:xfrm>
          <a:prstGeom prst="rect">
            <a:avLst/>
          </a:prstGeom>
          <a:solidFill>
            <a:schemeClr val="bg1"/>
          </a:solidFill>
        </p:spPr>
        <p:txBody>
          <a:bodyPr wrap="square" rtlCol="0">
            <a:spAutoFit/>
          </a:bodyPr>
          <a:lstStyle/>
          <a:p>
            <a:r>
              <a:rPr lang="en-US" sz="3200" dirty="0"/>
              <a:t>Why QBA?</a:t>
            </a:r>
          </a:p>
        </p:txBody>
      </p:sp>
      <p:sp>
        <p:nvSpPr>
          <p:cNvPr id="5" name="TextBox 4"/>
          <p:cNvSpPr txBox="1"/>
          <p:nvPr/>
        </p:nvSpPr>
        <p:spPr>
          <a:xfrm>
            <a:off x="152400" y="1470212"/>
            <a:ext cx="8561294" cy="769441"/>
          </a:xfrm>
          <a:prstGeom prst="rect">
            <a:avLst/>
          </a:prstGeom>
          <a:noFill/>
          <a:ln>
            <a:solidFill>
              <a:schemeClr val="tx1"/>
            </a:solidFill>
          </a:ln>
        </p:spPr>
        <p:txBody>
          <a:bodyPr wrap="square" rtlCol="0">
            <a:spAutoFit/>
          </a:bodyPr>
          <a:lstStyle/>
          <a:p>
            <a:pPr algn="ctr"/>
            <a:r>
              <a:rPr lang="en-US" sz="2200" dirty="0"/>
              <a:t>As epidemiologists, we all try to design quality studies and reduce the amount of systematic error affecting an effect estimate  </a:t>
            </a:r>
          </a:p>
        </p:txBody>
      </p:sp>
      <p:sp>
        <p:nvSpPr>
          <p:cNvPr id="6" name="TextBox 5"/>
          <p:cNvSpPr txBox="1"/>
          <p:nvPr/>
        </p:nvSpPr>
        <p:spPr>
          <a:xfrm>
            <a:off x="1776515" y="2733301"/>
            <a:ext cx="4939553" cy="769441"/>
          </a:xfrm>
          <a:prstGeom prst="rect">
            <a:avLst/>
          </a:prstGeom>
          <a:noFill/>
          <a:ln>
            <a:solidFill>
              <a:schemeClr val="tx1"/>
            </a:solidFill>
          </a:ln>
        </p:spPr>
        <p:txBody>
          <a:bodyPr wrap="square" rtlCol="0">
            <a:spAutoFit/>
          </a:bodyPr>
          <a:lstStyle/>
          <a:p>
            <a:pPr algn="ctr"/>
            <a:r>
              <a:rPr lang="en-US" sz="2200" b="1" dirty="0"/>
              <a:t>We have a problem, though: </a:t>
            </a:r>
          </a:p>
          <a:p>
            <a:pPr algn="ctr"/>
            <a:r>
              <a:rPr lang="en-US" sz="2200" dirty="0"/>
              <a:t>It’s just not always possible</a:t>
            </a:r>
          </a:p>
        </p:txBody>
      </p:sp>
      <p:sp>
        <p:nvSpPr>
          <p:cNvPr id="7" name="TextBox 6"/>
          <p:cNvSpPr txBox="1"/>
          <p:nvPr/>
        </p:nvSpPr>
        <p:spPr>
          <a:xfrm>
            <a:off x="373510" y="4203877"/>
            <a:ext cx="8340183" cy="769441"/>
          </a:xfrm>
          <a:prstGeom prst="rect">
            <a:avLst/>
          </a:prstGeom>
          <a:noFill/>
          <a:ln>
            <a:solidFill>
              <a:schemeClr val="tx1"/>
            </a:solidFill>
          </a:ln>
        </p:spPr>
        <p:txBody>
          <a:bodyPr wrap="square" rtlCol="0">
            <a:spAutoFit/>
          </a:bodyPr>
          <a:lstStyle/>
          <a:p>
            <a:pPr algn="ctr"/>
            <a:r>
              <a:rPr lang="en-US" sz="2200" dirty="0"/>
              <a:t>Incumbent upon investigators to quantify how far an estimate is from the “truth” (an estimate that is free of bias)</a:t>
            </a:r>
          </a:p>
        </p:txBody>
      </p:sp>
    </p:spTree>
    <p:extLst>
      <p:ext uri="{BB962C8B-B14F-4D97-AF65-F5344CB8AC3E}">
        <p14:creationId xmlns:p14="http://schemas.microsoft.com/office/powerpoint/2010/main" val="378668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34592" y="1043723"/>
            <a:ext cx="7069592" cy="5211161"/>
          </a:xfrm>
          <a:prstGeom prst="rect">
            <a:avLst/>
          </a:prstGeom>
        </p:spPr>
      </p:pic>
      <p:sp>
        <p:nvSpPr>
          <p:cNvPr id="6" name="TextBox 5"/>
          <p:cNvSpPr txBox="1"/>
          <p:nvPr/>
        </p:nvSpPr>
        <p:spPr>
          <a:xfrm>
            <a:off x="0" y="6488668"/>
            <a:ext cx="4823012" cy="307777"/>
          </a:xfrm>
          <a:prstGeom prst="rect">
            <a:avLst/>
          </a:prstGeom>
          <a:noFill/>
        </p:spPr>
        <p:txBody>
          <a:bodyPr wrap="square" rtlCol="0">
            <a:spAutoFit/>
          </a:bodyPr>
          <a:lstStyle/>
          <a:p>
            <a:r>
              <a:rPr lang="en-US" sz="1400" dirty="0"/>
              <a:t>(Lash et al., 2009)</a:t>
            </a:r>
          </a:p>
        </p:txBody>
      </p:sp>
      <p:sp>
        <p:nvSpPr>
          <p:cNvPr id="7" name="TextBox 6"/>
          <p:cNvSpPr txBox="1"/>
          <p:nvPr/>
        </p:nvSpPr>
        <p:spPr>
          <a:xfrm>
            <a:off x="152400" y="233082"/>
            <a:ext cx="5109882" cy="584775"/>
          </a:xfrm>
          <a:prstGeom prst="rect">
            <a:avLst/>
          </a:prstGeom>
          <a:solidFill>
            <a:schemeClr val="bg1"/>
          </a:solidFill>
        </p:spPr>
        <p:txBody>
          <a:bodyPr wrap="square" rtlCol="0">
            <a:spAutoFit/>
          </a:bodyPr>
          <a:lstStyle/>
          <a:p>
            <a:r>
              <a:rPr lang="en-US" sz="3200" dirty="0"/>
              <a:t>Plan for QBA</a:t>
            </a:r>
          </a:p>
        </p:txBody>
      </p:sp>
    </p:spTree>
    <p:extLst>
      <p:ext uri="{BB962C8B-B14F-4D97-AF65-F5344CB8AC3E}">
        <p14:creationId xmlns:p14="http://schemas.microsoft.com/office/powerpoint/2010/main" val="3766603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5109882" cy="584775"/>
          </a:xfrm>
          <a:prstGeom prst="rect">
            <a:avLst/>
          </a:prstGeom>
          <a:solidFill>
            <a:schemeClr val="bg1"/>
          </a:solidFill>
        </p:spPr>
        <p:txBody>
          <a:bodyPr wrap="square" rtlCol="0">
            <a:spAutoFit/>
          </a:bodyPr>
          <a:lstStyle/>
          <a:p>
            <a:r>
              <a:rPr lang="en-US" sz="3200" dirty="0"/>
              <a:t>When QBA?</a:t>
            </a:r>
          </a:p>
        </p:txBody>
      </p:sp>
      <p:sp>
        <p:nvSpPr>
          <p:cNvPr id="5" name="TextBox 4"/>
          <p:cNvSpPr txBox="1"/>
          <p:nvPr/>
        </p:nvSpPr>
        <p:spPr>
          <a:xfrm>
            <a:off x="286872" y="1097832"/>
            <a:ext cx="8695764" cy="1754326"/>
          </a:xfrm>
          <a:prstGeom prst="rect">
            <a:avLst/>
          </a:prstGeom>
          <a:noFill/>
        </p:spPr>
        <p:txBody>
          <a:bodyPr wrap="square" rtlCol="0">
            <a:spAutoFit/>
          </a:bodyPr>
          <a:lstStyle/>
          <a:p>
            <a:pPr marL="342900" indent="-342900">
              <a:buAutoNum type="arabicPeriod"/>
            </a:pPr>
            <a:r>
              <a:rPr lang="en-US" b="1" dirty="0"/>
              <a:t>When the effect estimate is reasonably precise </a:t>
            </a:r>
          </a:p>
          <a:p>
            <a:pPr marL="1257277" lvl="2" indent="-342900">
              <a:buFont typeface="Arial" panose="020B0604020202020204" pitchFamily="34" charset="0"/>
              <a:buChar char="•"/>
            </a:pPr>
            <a:r>
              <a:rPr lang="en-US" dirty="0"/>
              <a:t>Narrow 95% CI reflects a small amount of random error</a:t>
            </a:r>
          </a:p>
          <a:p>
            <a:pPr lvl="2"/>
            <a:endParaRPr lang="en-US" dirty="0"/>
          </a:p>
          <a:p>
            <a:pPr marL="1257277" lvl="2" indent="-342900">
              <a:buFont typeface="Arial" panose="020B0604020202020204" pitchFamily="34" charset="0"/>
              <a:buChar char="•"/>
            </a:pPr>
            <a:r>
              <a:rPr lang="en-US" dirty="0"/>
              <a:t>With a wider CI, it is already difficult to make inferences because of the amount of random error, regardless of whether you try to account for systematic error  </a:t>
            </a:r>
          </a:p>
        </p:txBody>
      </p:sp>
      <p:sp>
        <p:nvSpPr>
          <p:cNvPr id="6" name="TextBox 5"/>
          <p:cNvSpPr txBox="1"/>
          <p:nvPr/>
        </p:nvSpPr>
        <p:spPr>
          <a:xfrm>
            <a:off x="286872" y="3065929"/>
            <a:ext cx="8857128" cy="1477328"/>
          </a:xfrm>
          <a:prstGeom prst="rect">
            <a:avLst/>
          </a:prstGeom>
          <a:noFill/>
        </p:spPr>
        <p:txBody>
          <a:bodyPr wrap="square" rtlCol="0">
            <a:spAutoFit/>
          </a:bodyPr>
          <a:lstStyle/>
          <a:p>
            <a:r>
              <a:rPr lang="en-US" b="1" dirty="0"/>
              <a:t>2. When the effect estimate is affected by a limited number of systematic errors </a:t>
            </a:r>
          </a:p>
          <a:p>
            <a:pPr marL="1257277" lvl="2" indent="-342900">
              <a:buFont typeface="Arial" panose="020B0604020202020204" pitchFamily="34" charset="0"/>
              <a:buChar char="•"/>
            </a:pPr>
            <a:r>
              <a:rPr lang="en-US" dirty="0"/>
              <a:t>With multiple systematic errors, total amount of error may be too large to reliably quantify</a:t>
            </a:r>
          </a:p>
          <a:p>
            <a:pPr lvl="2"/>
            <a:r>
              <a:rPr lang="en-US" dirty="0"/>
              <a:t> </a:t>
            </a:r>
          </a:p>
          <a:p>
            <a:pPr marL="1257277" lvl="2" indent="-342900">
              <a:buFont typeface="Arial" panose="020B0604020202020204" pitchFamily="34" charset="0"/>
              <a:buChar char="•"/>
            </a:pPr>
            <a:r>
              <a:rPr lang="en-US" dirty="0"/>
              <a:t>QBA may not be productive</a:t>
            </a:r>
          </a:p>
        </p:txBody>
      </p:sp>
      <p:sp>
        <p:nvSpPr>
          <p:cNvPr id="7" name="TextBox 6"/>
          <p:cNvSpPr txBox="1"/>
          <p:nvPr/>
        </p:nvSpPr>
        <p:spPr>
          <a:xfrm>
            <a:off x="286872" y="5002022"/>
            <a:ext cx="8857128" cy="646331"/>
          </a:xfrm>
          <a:prstGeom prst="rect">
            <a:avLst/>
          </a:prstGeom>
          <a:noFill/>
        </p:spPr>
        <p:txBody>
          <a:bodyPr wrap="square" rtlCol="0">
            <a:spAutoFit/>
          </a:bodyPr>
          <a:lstStyle/>
          <a:p>
            <a:r>
              <a:rPr lang="en-US" b="1" dirty="0"/>
              <a:t>3. When you have a way of realistically estimating bias parameters</a:t>
            </a:r>
          </a:p>
          <a:p>
            <a:pPr marL="1200127" lvl="2" indent="-285750">
              <a:buFont typeface="Arial" panose="020B0604020202020204" pitchFamily="34" charset="0"/>
              <a:buChar char="•"/>
            </a:pPr>
            <a:r>
              <a:rPr lang="en-US" dirty="0"/>
              <a:t>Required to complete QBA</a:t>
            </a:r>
          </a:p>
        </p:txBody>
      </p:sp>
    </p:spTree>
    <p:extLst>
      <p:ext uri="{BB962C8B-B14F-4D97-AF65-F5344CB8AC3E}">
        <p14:creationId xmlns:p14="http://schemas.microsoft.com/office/powerpoint/2010/main" val="352631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233082"/>
            <a:ext cx="7374673" cy="584775"/>
          </a:xfrm>
          <a:prstGeom prst="rect">
            <a:avLst/>
          </a:prstGeom>
          <a:solidFill>
            <a:schemeClr val="bg1"/>
          </a:solidFill>
        </p:spPr>
        <p:txBody>
          <a:bodyPr wrap="square" rtlCol="0">
            <a:spAutoFit/>
          </a:bodyPr>
          <a:lstStyle/>
          <a:p>
            <a:r>
              <a:rPr lang="en-US" sz="3200" dirty="0"/>
              <a:t>Key terms: Bias parameters</a:t>
            </a:r>
          </a:p>
        </p:txBody>
      </p:sp>
      <p:sp>
        <p:nvSpPr>
          <p:cNvPr id="5" name="TextBox 4"/>
          <p:cNvSpPr txBox="1"/>
          <p:nvPr/>
        </p:nvSpPr>
        <p:spPr>
          <a:xfrm>
            <a:off x="349624" y="1129553"/>
            <a:ext cx="850750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In QBA, equations (“bias model”) are used to adjust an effect estimate to see the impact of potential bias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parameters in these equations are called ‘bias parameters’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Used to determine the direction and magnitude of bias adjustment </a:t>
            </a:r>
          </a:p>
        </p:txBody>
      </p:sp>
      <p:sp>
        <p:nvSpPr>
          <p:cNvPr id="6" name="TextBox 5"/>
          <p:cNvSpPr txBox="1"/>
          <p:nvPr/>
        </p:nvSpPr>
        <p:spPr>
          <a:xfrm>
            <a:off x="259976" y="3397624"/>
            <a:ext cx="8884024" cy="646331"/>
          </a:xfrm>
          <a:prstGeom prst="rect">
            <a:avLst/>
          </a:prstGeom>
          <a:noFill/>
          <a:ln>
            <a:solidFill>
              <a:schemeClr val="tx1"/>
            </a:solidFill>
          </a:ln>
        </p:spPr>
        <p:txBody>
          <a:bodyPr wrap="square" rtlCol="0">
            <a:spAutoFit/>
          </a:bodyPr>
          <a:lstStyle/>
          <a:p>
            <a:r>
              <a:rPr lang="en-US" dirty="0"/>
              <a:t>Selection bias</a:t>
            </a:r>
          </a:p>
          <a:p>
            <a:r>
              <a:rPr lang="en-US" dirty="0"/>
              <a:t>-Sampling fractions: proportion of all eligible subjects who participate in your study </a:t>
            </a:r>
          </a:p>
        </p:txBody>
      </p:sp>
      <p:sp>
        <p:nvSpPr>
          <p:cNvPr id="7" name="TextBox 6"/>
          <p:cNvSpPr txBox="1"/>
          <p:nvPr/>
        </p:nvSpPr>
        <p:spPr>
          <a:xfrm>
            <a:off x="259976" y="4218473"/>
            <a:ext cx="8884024" cy="923330"/>
          </a:xfrm>
          <a:prstGeom prst="rect">
            <a:avLst/>
          </a:prstGeom>
          <a:noFill/>
          <a:ln>
            <a:solidFill>
              <a:schemeClr val="tx1"/>
            </a:solidFill>
          </a:ln>
        </p:spPr>
        <p:txBody>
          <a:bodyPr wrap="square" rtlCol="0">
            <a:spAutoFit/>
          </a:bodyPr>
          <a:lstStyle/>
          <a:p>
            <a:r>
              <a:rPr lang="en-US" dirty="0"/>
              <a:t>Misclassification</a:t>
            </a:r>
          </a:p>
          <a:p>
            <a:r>
              <a:rPr lang="en-US" dirty="0"/>
              <a:t>-Sensitivity and specificity (or PPV/NPV) of classification</a:t>
            </a:r>
          </a:p>
          <a:p>
            <a:r>
              <a:rPr lang="en-US" dirty="0"/>
              <a:t>-Exposure, confounder, and/or outcome</a:t>
            </a:r>
          </a:p>
        </p:txBody>
      </p:sp>
      <p:sp>
        <p:nvSpPr>
          <p:cNvPr id="8" name="TextBox 7"/>
          <p:cNvSpPr txBox="1"/>
          <p:nvPr/>
        </p:nvSpPr>
        <p:spPr>
          <a:xfrm>
            <a:off x="259976" y="5316321"/>
            <a:ext cx="8884024" cy="923330"/>
          </a:xfrm>
          <a:prstGeom prst="rect">
            <a:avLst/>
          </a:prstGeom>
          <a:noFill/>
          <a:ln>
            <a:solidFill>
              <a:schemeClr val="tx1"/>
            </a:solidFill>
          </a:ln>
        </p:spPr>
        <p:txBody>
          <a:bodyPr wrap="square" rtlCol="0">
            <a:spAutoFit/>
          </a:bodyPr>
          <a:lstStyle/>
          <a:p>
            <a:r>
              <a:rPr lang="en-US" dirty="0"/>
              <a:t>Confounding bias</a:t>
            </a:r>
          </a:p>
          <a:p>
            <a:r>
              <a:rPr lang="en-US" dirty="0"/>
              <a:t>-Hypothesized strength of relationship between unmeasured confounder and exposure and unmeasured confounder and outcome </a:t>
            </a:r>
          </a:p>
        </p:txBody>
      </p:sp>
    </p:spTree>
    <p:extLst>
      <p:ext uri="{BB962C8B-B14F-4D97-AF65-F5344CB8AC3E}">
        <p14:creationId xmlns:p14="http://schemas.microsoft.com/office/powerpoint/2010/main" val="426136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5109882" cy="584775"/>
          </a:xfrm>
          <a:prstGeom prst="rect">
            <a:avLst/>
          </a:prstGeom>
          <a:solidFill>
            <a:schemeClr val="bg1"/>
          </a:solidFill>
        </p:spPr>
        <p:txBody>
          <a:bodyPr wrap="square" rtlCol="0">
            <a:spAutoFit/>
          </a:bodyPr>
          <a:lstStyle/>
          <a:p>
            <a:r>
              <a:rPr lang="en-US" sz="3200" dirty="0"/>
              <a:t>Bias parameters</a:t>
            </a:r>
          </a:p>
        </p:txBody>
      </p:sp>
      <p:graphicFrame>
        <p:nvGraphicFramePr>
          <p:cNvPr id="7" name="Diagram 6"/>
          <p:cNvGraphicFramePr/>
          <p:nvPr>
            <p:extLst>
              <p:ext uri="{D42A27DB-BD31-4B8C-83A1-F6EECF244321}">
                <p14:modId xmlns:p14="http://schemas.microsoft.com/office/powerpoint/2010/main" val="2162197743"/>
              </p:ext>
            </p:extLst>
          </p:nvPr>
        </p:nvGraphicFramePr>
        <p:xfrm>
          <a:off x="152400" y="543399"/>
          <a:ext cx="7682753" cy="5360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Arrow Connector 8"/>
          <p:cNvCxnSpPr/>
          <p:nvPr/>
        </p:nvCxnSpPr>
        <p:spPr>
          <a:xfrm flipV="1">
            <a:off x="4805083" y="1362635"/>
            <a:ext cx="977152" cy="291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82235" y="1177969"/>
            <a:ext cx="2339789" cy="369332"/>
          </a:xfrm>
          <a:prstGeom prst="rect">
            <a:avLst/>
          </a:prstGeom>
          <a:noFill/>
        </p:spPr>
        <p:txBody>
          <a:bodyPr wrap="square" rtlCol="0">
            <a:spAutoFit/>
          </a:bodyPr>
          <a:lstStyle/>
          <a:p>
            <a:r>
              <a:rPr lang="en-US" dirty="0"/>
              <a:t>Validation subsample</a:t>
            </a:r>
          </a:p>
        </p:txBody>
      </p:sp>
      <p:cxnSp>
        <p:nvCxnSpPr>
          <p:cNvPr id="8" name="Straight Arrow Connector 7"/>
          <p:cNvCxnSpPr/>
          <p:nvPr/>
        </p:nvCxnSpPr>
        <p:spPr>
          <a:xfrm flipV="1">
            <a:off x="6398562" y="4926106"/>
            <a:ext cx="835956"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34518" y="4741440"/>
            <a:ext cx="1792941" cy="369332"/>
          </a:xfrm>
          <a:prstGeom prst="rect">
            <a:avLst/>
          </a:prstGeom>
          <a:noFill/>
        </p:spPr>
        <p:txBody>
          <a:bodyPr wrap="square" rtlCol="0">
            <a:spAutoFit/>
          </a:bodyPr>
          <a:lstStyle/>
          <a:p>
            <a:r>
              <a:rPr lang="en-US" dirty="0"/>
              <a:t>e.g. NHANES</a:t>
            </a:r>
          </a:p>
        </p:txBody>
      </p:sp>
      <p:cxnSp>
        <p:nvCxnSpPr>
          <p:cNvPr id="12" name="Straight Arrow Connector 11"/>
          <p:cNvCxnSpPr/>
          <p:nvPr/>
        </p:nvCxnSpPr>
        <p:spPr>
          <a:xfrm flipH="1" flipV="1">
            <a:off x="995082" y="4285129"/>
            <a:ext cx="578224" cy="262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894" y="3868734"/>
            <a:ext cx="1210235" cy="646331"/>
          </a:xfrm>
          <a:prstGeom prst="rect">
            <a:avLst/>
          </a:prstGeom>
          <a:noFill/>
        </p:spPr>
        <p:txBody>
          <a:bodyPr wrap="square" rtlCol="0">
            <a:spAutoFit/>
          </a:bodyPr>
          <a:lstStyle/>
          <a:p>
            <a:r>
              <a:rPr lang="en-US" dirty="0"/>
              <a:t>Literature Review</a:t>
            </a:r>
          </a:p>
        </p:txBody>
      </p:sp>
    </p:spTree>
    <p:extLst>
      <p:ext uri="{BB962C8B-B14F-4D97-AF65-F5344CB8AC3E}">
        <p14:creationId xmlns:p14="http://schemas.microsoft.com/office/powerpoint/2010/main" val="214599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5109882" cy="584775"/>
          </a:xfrm>
          <a:prstGeom prst="rect">
            <a:avLst/>
          </a:prstGeom>
          <a:solidFill>
            <a:schemeClr val="bg1"/>
          </a:solidFill>
        </p:spPr>
        <p:txBody>
          <a:bodyPr wrap="square" rtlCol="0">
            <a:spAutoFit/>
          </a:bodyPr>
          <a:lstStyle/>
          <a:p>
            <a:r>
              <a:rPr lang="en-US" sz="3200" dirty="0"/>
              <a:t>QBA Techniques</a:t>
            </a:r>
          </a:p>
        </p:txBody>
      </p:sp>
      <p:sp>
        <p:nvSpPr>
          <p:cNvPr id="5" name="TextBox 4"/>
          <p:cNvSpPr txBox="1"/>
          <p:nvPr/>
        </p:nvSpPr>
        <p:spPr>
          <a:xfrm>
            <a:off x="448235" y="1016020"/>
            <a:ext cx="7808259" cy="1969770"/>
          </a:xfrm>
          <a:prstGeom prst="rect">
            <a:avLst/>
          </a:prstGeom>
          <a:noFill/>
        </p:spPr>
        <p:txBody>
          <a:bodyPr wrap="square" rtlCol="0">
            <a:spAutoFit/>
          </a:bodyPr>
          <a:lstStyle/>
          <a:p>
            <a:r>
              <a:rPr lang="en-US" sz="2200" b="1" dirty="0"/>
              <a:t>1. Deterministic bias analysis:</a:t>
            </a:r>
          </a:p>
          <a:p>
            <a:pPr marL="742939" lvl="1" indent="-285750">
              <a:buFont typeface="Arial" panose="020B0604020202020204" pitchFamily="34" charset="0"/>
              <a:buChar char="•"/>
            </a:pPr>
            <a:r>
              <a:rPr lang="en-US" sz="2000" dirty="0"/>
              <a:t>Simple sensitivity analysis </a:t>
            </a:r>
          </a:p>
          <a:p>
            <a:pPr lvl="1"/>
            <a:endParaRPr lang="en-US" sz="2000" dirty="0"/>
          </a:p>
          <a:p>
            <a:pPr marL="742939" lvl="1" indent="-285750">
              <a:buFont typeface="Arial" panose="020B0604020202020204" pitchFamily="34" charset="0"/>
              <a:buChar char="•"/>
            </a:pPr>
            <a:r>
              <a:rPr lang="en-US" sz="2000" dirty="0"/>
              <a:t>One fixed value assigned to each bias parameter</a:t>
            </a:r>
          </a:p>
          <a:p>
            <a:pPr marL="742939" lvl="1" indent="-285750">
              <a:buFont typeface="Arial" panose="020B0604020202020204" pitchFamily="34" charset="0"/>
              <a:buChar char="•"/>
            </a:pPr>
            <a:endParaRPr lang="en-US" sz="2000" dirty="0"/>
          </a:p>
          <a:p>
            <a:pPr marL="742939" lvl="1" indent="-285750">
              <a:buFont typeface="Arial" panose="020B0604020202020204" pitchFamily="34" charset="0"/>
              <a:buChar char="•"/>
            </a:pPr>
            <a:r>
              <a:rPr lang="en-US" sz="2000" dirty="0"/>
              <a:t>Results in single revised estimate of association</a:t>
            </a:r>
          </a:p>
        </p:txBody>
      </p:sp>
      <p:sp>
        <p:nvSpPr>
          <p:cNvPr id="6" name="TextBox 5"/>
          <p:cNvSpPr txBox="1"/>
          <p:nvPr/>
        </p:nvSpPr>
        <p:spPr>
          <a:xfrm>
            <a:off x="448235" y="3778076"/>
            <a:ext cx="8385285" cy="1969770"/>
          </a:xfrm>
          <a:prstGeom prst="rect">
            <a:avLst/>
          </a:prstGeom>
          <a:noFill/>
        </p:spPr>
        <p:txBody>
          <a:bodyPr wrap="square" rtlCol="0">
            <a:spAutoFit/>
          </a:bodyPr>
          <a:lstStyle/>
          <a:p>
            <a:r>
              <a:rPr lang="en-US" sz="2200" b="1" dirty="0"/>
              <a:t>2. Probabilistic bias analysis:</a:t>
            </a:r>
          </a:p>
          <a:p>
            <a:pPr marL="742939" lvl="1" indent="-285750">
              <a:buFont typeface="Arial" panose="020B0604020202020204" pitchFamily="34" charset="0"/>
              <a:buChar char="•"/>
            </a:pPr>
            <a:r>
              <a:rPr lang="en-US" sz="2000" dirty="0"/>
              <a:t>Probability distribution assigned to bias parameters</a:t>
            </a:r>
          </a:p>
          <a:p>
            <a:pPr lvl="1"/>
            <a:endParaRPr lang="en-US" sz="2000" dirty="0"/>
          </a:p>
          <a:p>
            <a:pPr marL="742939" lvl="1" indent="-285750">
              <a:buFont typeface="Arial" panose="020B0604020202020204" pitchFamily="34" charset="0"/>
              <a:buChar char="•"/>
            </a:pPr>
            <a:r>
              <a:rPr lang="en-US" sz="2000" dirty="0"/>
              <a:t>Results in frequency distribution of revised estimates of association</a:t>
            </a:r>
          </a:p>
          <a:p>
            <a:pPr marL="742939" lvl="1"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8522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5109882" cy="584775"/>
          </a:xfrm>
          <a:prstGeom prst="rect">
            <a:avLst/>
          </a:prstGeom>
          <a:solidFill>
            <a:schemeClr val="bg1"/>
          </a:solidFill>
        </p:spPr>
        <p:txBody>
          <a:bodyPr wrap="square" rtlCol="0">
            <a:spAutoFit/>
          </a:bodyPr>
          <a:lstStyle/>
          <a:p>
            <a:r>
              <a:rPr lang="en-US" sz="3200" dirty="0"/>
              <a:t>Multiple Bias Analysis</a:t>
            </a:r>
          </a:p>
        </p:txBody>
      </p:sp>
      <p:sp>
        <p:nvSpPr>
          <p:cNvPr id="5" name="TextBox 4"/>
          <p:cNvSpPr txBox="1"/>
          <p:nvPr/>
        </p:nvSpPr>
        <p:spPr>
          <a:xfrm>
            <a:off x="448235" y="1016020"/>
            <a:ext cx="7808259" cy="3139321"/>
          </a:xfrm>
          <a:prstGeom prst="rect">
            <a:avLst/>
          </a:prstGeom>
          <a:noFill/>
        </p:spPr>
        <p:txBody>
          <a:bodyPr wrap="square" rtlCol="0">
            <a:spAutoFit/>
          </a:bodyPr>
          <a:lstStyle/>
          <a:p>
            <a:r>
              <a:rPr lang="en-US" sz="2200" dirty="0"/>
              <a:t>When you are dealing with multiple biases affecting a study result, correct for them in the reverse of the order in which they occurred:</a:t>
            </a:r>
          </a:p>
          <a:p>
            <a:endParaRPr lang="en-US" sz="2200" b="1" dirty="0"/>
          </a:p>
          <a:p>
            <a:endParaRPr lang="en-US" sz="2200" b="1" dirty="0"/>
          </a:p>
          <a:p>
            <a:endParaRPr lang="en-US" sz="2200" b="1" dirty="0"/>
          </a:p>
          <a:p>
            <a:endParaRPr lang="en-US" sz="2200" b="1" dirty="0"/>
          </a:p>
          <a:p>
            <a:pPr marL="342900" indent="-342900">
              <a:buFont typeface="Arial"/>
              <a:buChar char="•"/>
            </a:pPr>
            <a:endParaRPr lang="en-US" sz="2200" b="1" dirty="0"/>
          </a:p>
          <a:p>
            <a:endParaRPr lang="en-US" sz="2200" dirty="0"/>
          </a:p>
        </p:txBody>
      </p:sp>
      <p:grpSp>
        <p:nvGrpSpPr>
          <p:cNvPr id="2" name="Group 1"/>
          <p:cNvGrpSpPr/>
          <p:nvPr/>
        </p:nvGrpSpPr>
        <p:grpSpPr>
          <a:xfrm>
            <a:off x="448236" y="2350548"/>
            <a:ext cx="6095998" cy="4061641"/>
            <a:chOff x="448236" y="2350548"/>
            <a:chExt cx="6095998" cy="4061641"/>
          </a:xfrm>
        </p:grpSpPr>
        <p:sp>
          <p:nvSpPr>
            <p:cNvPr id="3" name="Freeform 2"/>
            <p:cNvSpPr/>
            <p:nvPr/>
          </p:nvSpPr>
          <p:spPr>
            <a:xfrm>
              <a:off x="448236" y="2350548"/>
              <a:ext cx="1039019"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50" tIns="538560" rIns="19051" bIns="538559" numCol="1" spcCol="1270" anchor="ctr" anchorCtr="0">
              <a:noAutofit/>
            </a:bodyPr>
            <a:lstStyle/>
            <a:p>
              <a:pPr lvl="0" algn="ctr" defTabSz="1333500">
                <a:lnSpc>
                  <a:spcPct val="90000"/>
                </a:lnSpc>
                <a:spcBef>
                  <a:spcPct val="0"/>
                </a:spcBef>
                <a:spcAft>
                  <a:spcPct val="35000"/>
                </a:spcAft>
              </a:pPr>
              <a:r>
                <a:rPr lang="en-US" sz="3000" kern="1200" dirty="0"/>
                <a:t>1</a:t>
              </a:r>
            </a:p>
          </p:txBody>
        </p:sp>
        <p:sp>
          <p:nvSpPr>
            <p:cNvPr id="6" name="Freeform 5"/>
            <p:cNvSpPr/>
            <p:nvPr/>
          </p:nvSpPr>
          <p:spPr>
            <a:xfrm>
              <a:off x="1487253" y="2350550"/>
              <a:ext cx="5056981" cy="964803"/>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4480" tIns="72498" rIns="72498" bIns="72498" numCol="1" spcCol="1270" anchor="ctr" anchorCtr="0">
              <a:noAutofit/>
            </a:bodyPr>
            <a:lstStyle/>
            <a:p>
              <a:pPr marL="0" lvl="1" algn="l" defTabSz="1778000">
                <a:lnSpc>
                  <a:spcPct val="90000"/>
                </a:lnSpc>
                <a:spcBef>
                  <a:spcPct val="0"/>
                </a:spcBef>
                <a:spcAft>
                  <a:spcPct val="15000"/>
                </a:spcAft>
              </a:pPr>
              <a:r>
                <a:rPr lang="en-US" sz="4000" kern="1200" dirty="0"/>
                <a:t>Confounding</a:t>
              </a:r>
            </a:p>
          </p:txBody>
        </p:sp>
        <p:sp>
          <p:nvSpPr>
            <p:cNvPr id="8" name="Freeform 7"/>
            <p:cNvSpPr/>
            <p:nvPr/>
          </p:nvSpPr>
          <p:spPr>
            <a:xfrm>
              <a:off x="448236" y="3639213"/>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50" tIns="538559" rIns="19050" bIns="538559" numCol="1" spcCol="1270" anchor="ctr" anchorCtr="0">
              <a:noAutofit/>
            </a:bodyPr>
            <a:lstStyle/>
            <a:p>
              <a:pPr lvl="0" algn="ctr" defTabSz="1333500">
                <a:lnSpc>
                  <a:spcPct val="90000"/>
                </a:lnSpc>
                <a:spcBef>
                  <a:spcPct val="0"/>
                </a:spcBef>
                <a:spcAft>
                  <a:spcPct val="35000"/>
                </a:spcAft>
              </a:pPr>
              <a:r>
                <a:rPr lang="en-US" sz="3000" kern="1200" dirty="0"/>
                <a:t>2</a:t>
              </a:r>
            </a:p>
          </p:txBody>
        </p:sp>
        <p:sp>
          <p:nvSpPr>
            <p:cNvPr id="9" name="Freeform 8"/>
            <p:cNvSpPr/>
            <p:nvPr/>
          </p:nvSpPr>
          <p:spPr>
            <a:xfrm>
              <a:off x="1487253" y="3639214"/>
              <a:ext cx="5056981" cy="964804"/>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4480" tIns="72498" rIns="72498" bIns="72499" numCol="1" spcCol="1270" anchor="ctr" anchorCtr="0">
              <a:noAutofit/>
            </a:bodyPr>
            <a:lstStyle/>
            <a:p>
              <a:pPr marL="0" lvl="1" algn="l" defTabSz="1778000">
                <a:lnSpc>
                  <a:spcPct val="90000"/>
                </a:lnSpc>
                <a:spcBef>
                  <a:spcPct val="0"/>
                </a:spcBef>
                <a:spcAft>
                  <a:spcPct val="15000"/>
                </a:spcAft>
              </a:pPr>
              <a:r>
                <a:rPr lang="en-US" sz="4000" kern="1200" dirty="0"/>
                <a:t>Selection Bias</a:t>
              </a:r>
            </a:p>
          </p:txBody>
        </p:sp>
        <p:sp>
          <p:nvSpPr>
            <p:cNvPr id="11" name="Freeform 10"/>
            <p:cNvSpPr/>
            <p:nvPr/>
          </p:nvSpPr>
          <p:spPr>
            <a:xfrm>
              <a:off x="448236" y="4927877"/>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50" tIns="538559" rIns="19050" bIns="538559" numCol="1" spcCol="1270" anchor="ctr" anchorCtr="0">
              <a:noAutofit/>
            </a:bodyPr>
            <a:lstStyle/>
            <a:p>
              <a:pPr lvl="0" algn="ctr" defTabSz="1333500">
                <a:lnSpc>
                  <a:spcPct val="90000"/>
                </a:lnSpc>
                <a:spcBef>
                  <a:spcPct val="0"/>
                </a:spcBef>
                <a:spcAft>
                  <a:spcPct val="35000"/>
                </a:spcAft>
              </a:pPr>
              <a:r>
                <a:rPr lang="en-US" sz="3000" kern="1200" dirty="0"/>
                <a:t>3</a:t>
              </a:r>
            </a:p>
          </p:txBody>
        </p:sp>
        <p:sp>
          <p:nvSpPr>
            <p:cNvPr id="12" name="Freeform 11"/>
            <p:cNvSpPr/>
            <p:nvPr/>
          </p:nvSpPr>
          <p:spPr>
            <a:xfrm>
              <a:off x="1487253" y="4927877"/>
              <a:ext cx="5056981" cy="964804"/>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4480" tIns="72498" rIns="72498" bIns="72499" numCol="1" spcCol="1270" anchor="ctr" anchorCtr="0">
              <a:noAutofit/>
            </a:bodyPr>
            <a:lstStyle/>
            <a:p>
              <a:pPr marL="0" lvl="1" algn="l" defTabSz="1778000">
                <a:lnSpc>
                  <a:spcPct val="90000"/>
                </a:lnSpc>
                <a:spcBef>
                  <a:spcPct val="0"/>
                </a:spcBef>
                <a:spcAft>
                  <a:spcPct val="15000"/>
                </a:spcAft>
              </a:pPr>
              <a:r>
                <a:rPr lang="en-US" sz="4000" kern="1200" dirty="0"/>
                <a:t>Information Bias</a:t>
              </a:r>
            </a:p>
          </p:txBody>
        </p:sp>
      </p:grpSp>
      <p:sp>
        <p:nvSpPr>
          <p:cNvPr id="10" name="Freeform 9"/>
          <p:cNvSpPr/>
          <p:nvPr/>
        </p:nvSpPr>
        <p:spPr>
          <a:xfrm>
            <a:off x="6965968" y="2689046"/>
            <a:ext cx="1344687" cy="2857111"/>
          </a:xfrm>
          <a:custGeom>
            <a:avLst/>
            <a:gdLst>
              <a:gd name="connsiteX0" fmla="*/ 0 w 1344687"/>
              <a:gd name="connsiteY0" fmla="*/ 2857111 h 2857111"/>
              <a:gd name="connsiteX1" fmla="*/ 1344637 w 1344687"/>
              <a:gd name="connsiteY1" fmla="*/ 1381870 h 2857111"/>
              <a:gd name="connsiteX2" fmla="*/ 56026 w 1344687"/>
              <a:gd name="connsiteY2" fmla="*/ 0 h 2857111"/>
            </a:gdLst>
            <a:ahLst/>
            <a:cxnLst>
              <a:cxn ang="0">
                <a:pos x="connsiteX0" y="connsiteY0"/>
              </a:cxn>
              <a:cxn ang="0">
                <a:pos x="connsiteX1" y="connsiteY1"/>
              </a:cxn>
              <a:cxn ang="0">
                <a:pos x="connsiteX2" y="connsiteY2"/>
              </a:cxn>
            </a:cxnLst>
            <a:rect l="l" t="t" r="r" b="b"/>
            <a:pathLst>
              <a:path w="1344687" h="2857111">
                <a:moveTo>
                  <a:pt x="0" y="2857111"/>
                </a:moveTo>
                <a:cubicBezTo>
                  <a:pt x="667649" y="2357583"/>
                  <a:pt x="1335299" y="1858055"/>
                  <a:pt x="1344637" y="1381870"/>
                </a:cubicBezTo>
                <a:cubicBezTo>
                  <a:pt x="1353975" y="905685"/>
                  <a:pt x="56026" y="0"/>
                  <a:pt x="56026" y="0"/>
                </a:cubicBezTo>
              </a:path>
            </a:pathLst>
          </a:custGeom>
          <a:solidFill>
            <a:srgbClr val="FFFFFF"/>
          </a:solidFill>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5490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108" y="187710"/>
            <a:ext cx="4186518" cy="584775"/>
          </a:xfrm>
          <a:prstGeom prst="rect">
            <a:avLst/>
          </a:prstGeom>
          <a:solidFill>
            <a:schemeClr val="bg1"/>
          </a:solidFill>
        </p:spPr>
        <p:txBody>
          <a:bodyPr wrap="square" rtlCol="0">
            <a:spAutoFit/>
          </a:bodyPr>
          <a:lstStyle/>
          <a:p>
            <a:r>
              <a:rPr lang="en-US" sz="3200" dirty="0"/>
              <a:t>Motivating Example</a:t>
            </a:r>
          </a:p>
        </p:txBody>
      </p:sp>
      <p:pic>
        <p:nvPicPr>
          <p:cNvPr id="6" name="Picture 5"/>
          <p:cNvPicPr>
            <a:picLocks noChangeAspect="1"/>
          </p:cNvPicPr>
          <p:nvPr/>
        </p:nvPicPr>
        <p:blipFill>
          <a:blip r:embed="rId2"/>
          <a:stretch>
            <a:fillRect/>
          </a:stretch>
        </p:blipFill>
        <p:spPr>
          <a:xfrm>
            <a:off x="152400" y="1174575"/>
            <a:ext cx="4029935" cy="1747919"/>
          </a:xfrm>
          <a:prstGeom prst="rect">
            <a:avLst/>
          </a:prstGeom>
        </p:spPr>
      </p:pic>
      <p:pic>
        <p:nvPicPr>
          <p:cNvPr id="7" name="Picture 6"/>
          <p:cNvPicPr>
            <a:picLocks noChangeAspect="1"/>
          </p:cNvPicPr>
          <p:nvPr/>
        </p:nvPicPr>
        <p:blipFill>
          <a:blip r:embed="rId3"/>
          <a:stretch>
            <a:fillRect/>
          </a:stretch>
        </p:blipFill>
        <p:spPr>
          <a:xfrm>
            <a:off x="152400" y="3225424"/>
            <a:ext cx="2249494" cy="2814917"/>
          </a:xfrm>
          <a:prstGeom prst="rect">
            <a:avLst/>
          </a:prstGeom>
        </p:spPr>
      </p:pic>
      <p:pic>
        <p:nvPicPr>
          <p:cNvPr id="8" name="Picture 7"/>
          <p:cNvPicPr>
            <a:picLocks noChangeAspect="1"/>
          </p:cNvPicPr>
          <p:nvPr/>
        </p:nvPicPr>
        <p:blipFill>
          <a:blip r:embed="rId4"/>
          <a:stretch>
            <a:fillRect/>
          </a:stretch>
        </p:blipFill>
        <p:spPr>
          <a:xfrm>
            <a:off x="3626115" y="1174575"/>
            <a:ext cx="5392379" cy="558761"/>
          </a:xfrm>
          <a:prstGeom prst="rect">
            <a:avLst/>
          </a:prstGeom>
        </p:spPr>
      </p:pic>
      <p:pic>
        <p:nvPicPr>
          <p:cNvPr id="9" name="Picture 8"/>
          <p:cNvPicPr>
            <a:picLocks noChangeAspect="1"/>
          </p:cNvPicPr>
          <p:nvPr/>
        </p:nvPicPr>
        <p:blipFill>
          <a:blip r:embed="rId5"/>
          <a:stretch>
            <a:fillRect/>
          </a:stretch>
        </p:blipFill>
        <p:spPr>
          <a:xfrm>
            <a:off x="3626116" y="1868054"/>
            <a:ext cx="5329626" cy="378923"/>
          </a:xfrm>
          <a:prstGeom prst="rect">
            <a:avLst/>
          </a:prstGeom>
        </p:spPr>
      </p:pic>
      <p:pic>
        <p:nvPicPr>
          <p:cNvPr id="10" name="Picture 9"/>
          <p:cNvPicPr>
            <a:picLocks noChangeAspect="1"/>
          </p:cNvPicPr>
          <p:nvPr/>
        </p:nvPicPr>
        <p:blipFill>
          <a:blip r:embed="rId6"/>
          <a:stretch>
            <a:fillRect/>
          </a:stretch>
        </p:blipFill>
        <p:spPr>
          <a:xfrm>
            <a:off x="3565549" y="2426242"/>
            <a:ext cx="5513510" cy="354906"/>
          </a:xfrm>
          <a:prstGeom prst="rect">
            <a:avLst/>
          </a:prstGeom>
        </p:spPr>
      </p:pic>
      <p:pic>
        <p:nvPicPr>
          <p:cNvPr id="11" name="Picture 10"/>
          <p:cNvPicPr>
            <a:picLocks noChangeAspect="1"/>
          </p:cNvPicPr>
          <p:nvPr/>
        </p:nvPicPr>
        <p:blipFill>
          <a:blip r:embed="rId7"/>
          <a:stretch>
            <a:fillRect/>
          </a:stretch>
        </p:blipFill>
        <p:spPr>
          <a:xfrm>
            <a:off x="3565550" y="3000554"/>
            <a:ext cx="5513510" cy="722156"/>
          </a:xfrm>
          <a:prstGeom prst="rect">
            <a:avLst/>
          </a:prstGeom>
        </p:spPr>
      </p:pic>
      <p:pic>
        <p:nvPicPr>
          <p:cNvPr id="13" name="Picture 12"/>
          <p:cNvPicPr>
            <a:picLocks noChangeAspect="1"/>
          </p:cNvPicPr>
          <p:nvPr/>
        </p:nvPicPr>
        <p:blipFill>
          <a:blip r:embed="rId8"/>
          <a:stretch>
            <a:fillRect/>
          </a:stretch>
        </p:blipFill>
        <p:spPr>
          <a:xfrm>
            <a:off x="3565549" y="3817365"/>
            <a:ext cx="5355231" cy="1893153"/>
          </a:xfrm>
          <a:prstGeom prst="rect">
            <a:avLst/>
          </a:prstGeom>
        </p:spPr>
      </p:pic>
      <p:pic>
        <p:nvPicPr>
          <p:cNvPr id="14" name="Picture 13"/>
          <p:cNvPicPr>
            <a:picLocks noChangeAspect="1"/>
          </p:cNvPicPr>
          <p:nvPr/>
        </p:nvPicPr>
        <p:blipFill>
          <a:blip r:embed="rId9"/>
          <a:stretch>
            <a:fillRect/>
          </a:stretch>
        </p:blipFill>
        <p:spPr>
          <a:xfrm>
            <a:off x="3626116" y="5805173"/>
            <a:ext cx="5392378" cy="514435"/>
          </a:xfrm>
          <a:prstGeom prst="rect">
            <a:avLst/>
          </a:prstGeom>
        </p:spPr>
      </p:pic>
      <p:pic>
        <p:nvPicPr>
          <p:cNvPr id="15" name="Picture 14"/>
          <p:cNvPicPr>
            <a:picLocks noChangeAspect="1"/>
          </p:cNvPicPr>
          <p:nvPr/>
        </p:nvPicPr>
        <p:blipFill>
          <a:blip r:embed="rId10"/>
          <a:stretch>
            <a:fillRect/>
          </a:stretch>
        </p:blipFill>
        <p:spPr>
          <a:xfrm>
            <a:off x="77263" y="6627541"/>
            <a:ext cx="6165901" cy="236800"/>
          </a:xfrm>
          <a:prstGeom prst="rect">
            <a:avLst/>
          </a:prstGeom>
        </p:spPr>
      </p:pic>
    </p:spTree>
    <p:extLst>
      <p:ext uri="{BB962C8B-B14F-4D97-AF65-F5344CB8AC3E}">
        <p14:creationId xmlns:p14="http://schemas.microsoft.com/office/powerpoint/2010/main" val="396758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4566" y="2948982"/>
            <a:ext cx="4978908" cy="2387600"/>
          </a:xfrm>
        </p:spPr>
        <p:txBody>
          <a:bodyPr anchor="ctr"/>
          <a:lstStyle/>
          <a:p>
            <a:r>
              <a:rPr lang="en-US" dirty="0"/>
              <a:t>Selection Bias</a:t>
            </a:r>
          </a:p>
        </p:txBody>
      </p:sp>
      <p:sp>
        <p:nvSpPr>
          <p:cNvPr id="4" name="Subtitle 2"/>
          <p:cNvSpPr>
            <a:spLocks noGrp="1"/>
          </p:cNvSpPr>
          <p:nvPr>
            <p:ph type="subTitle" idx="1"/>
          </p:nvPr>
        </p:nvSpPr>
        <p:spPr>
          <a:xfrm>
            <a:off x="404566" y="3386643"/>
            <a:ext cx="4978908" cy="2212976"/>
          </a:xfrm>
        </p:spPr>
        <p:txBody>
          <a:bodyPr/>
          <a:lstStyle/>
          <a:p>
            <a:r>
              <a:rPr lang="en-US" dirty="0"/>
              <a:t>Part III. </a:t>
            </a:r>
          </a:p>
        </p:txBody>
      </p:sp>
    </p:spTree>
    <p:extLst>
      <p:ext uri="{BB962C8B-B14F-4D97-AF65-F5344CB8AC3E}">
        <p14:creationId xmlns:p14="http://schemas.microsoft.com/office/powerpoint/2010/main" val="2955035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233082"/>
            <a:ext cx="8378415" cy="584775"/>
          </a:xfrm>
          <a:prstGeom prst="rect">
            <a:avLst/>
          </a:prstGeom>
          <a:solidFill>
            <a:schemeClr val="bg1"/>
          </a:solidFill>
        </p:spPr>
        <p:txBody>
          <a:bodyPr wrap="square" rtlCol="0">
            <a:spAutoFit/>
          </a:bodyPr>
          <a:lstStyle/>
          <a:p>
            <a:r>
              <a:rPr lang="en-US" sz="3200" dirty="0"/>
              <a:t>Example 1. </a:t>
            </a:r>
          </a:p>
        </p:txBody>
      </p:sp>
      <p:sp>
        <p:nvSpPr>
          <p:cNvPr id="5" name="Rectangle 4"/>
          <p:cNvSpPr/>
          <p:nvPr/>
        </p:nvSpPr>
        <p:spPr>
          <a:xfrm>
            <a:off x="706375" y="3085567"/>
            <a:ext cx="7869043" cy="3416320"/>
          </a:xfrm>
          <a:prstGeom prst="rect">
            <a:avLst/>
          </a:prstGeom>
        </p:spPr>
        <p:txBody>
          <a:bodyPr wrap="square">
            <a:spAutoFit/>
          </a:bodyPr>
          <a:lstStyle/>
          <a:p>
            <a:r>
              <a:rPr lang="en-US" b="1" dirty="0">
                <a:solidFill>
                  <a:schemeClr val="tx1">
                    <a:lumMod val="50000"/>
                  </a:schemeClr>
                </a:solidFill>
              </a:rPr>
              <a:t>Results: </a:t>
            </a:r>
            <a:r>
              <a:rPr lang="en-US" dirty="0">
                <a:solidFill>
                  <a:schemeClr val="tx1">
                    <a:lumMod val="50000"/>
                  </a:schemeClr>
                </a:solidFill>
              </a:rPr>
              <a:t> </a:t>
            </a:r>
          </a:p>
          <a:p>
            <a:pPr algn="ctr"/>
            <a:endParaRPr lang="en-US" i="1" dirty="0">
              <a:solidFill>
                <a:schemeClr val="tx1">
                  <a:lumMod val="50000"/>
                </a:schemeClr>
              </a:solidFill>
              <a:latin typeface="ClassicalGaramondBT-Roman"/>
            </a:endParaRPr>
          </a:p>
          <a:p>
            <a:pPr algn="ctr"/>
            <a:r>
              <a:rPr lang="en-US" i="1" dirty="0">
                <a:solidFill>
                  <a:schemeClr val="tx1">
                    <a:lumMod val="50000"/>
                  </a:schemeClr>
                </a:solidFill>
                <a:latin typeface="ClassicalGaramondBT-Roman"/>
              </a:rPr>
              <a:t>“In this study of 5702 children and adolescents, we found that</a:t>
            </a:r>
          </a:p>
          <a:p>
            <a:pPr algn="ctr"/>
            <a:r>
              <a:rPr lang="en-US" i="1" dirty="0">
                <a:solidFill>
                  <a:schemeClr val="tx1">
                    <a:lumMod val="50000"/>
                  </a:schemeClr>
                </a:solidFill>
                <a:latin typeface="ClassicalGaramondBT-Roman"/>
              </a:rPr>
              <a:t>obesity was </a:t>
            </a:r>
            <a:r>
              <a:rPr lang="en-US" i="1" dirty="0">
                <a:solidFill>
                  <a:schemeClr val="tx1">
                    <a:lumMod val="50000"/>
                  </a:schemeClr>
                </a:solidFill>
                <a:latin typeface="ClassicalGaramondBT-Italic"/>
              </a:rPr>
              <a:t>negatively </a:t>
            </a:r>
            <a:r>
              <a:rPr lang="en-US" i="1" dirty="0">
                <a:solidFill>
                  <a:schemeClr val="tx1">
                    <a:lumMod val="50000"/>
                  </a:schemeClr>
                </a:solidFill>
                <a:latin typeface="ClassicalGaramondBT-Roman"/>
              </a:rPr>
              <a:t>associated with A1C levels and the risk</a:t>
            </a:r>
          </a:p>
          <a:p>
            <a:pPr algn="ctr"/>
            <a:r>
              <a:rPr lang="en-US" i="1" dirty="0">
                <a:solidFill>
                  <a:schemeClr val="tx1">
                    <a:lumMod val="50000"/>
                  </a:schemeClr>
                </a:solidFill>
                <a:latin typeface="ClassicalGaramondBT-Roman"/>
              </a:rPr>
              <a:t>of diabetes, that is, the higher the BMI percentile, the lower </a:t>
            </a:r>
            <a:r>
              <a:rPr lang="en-US" i="1" dirty="0">
                <a:solidFill>
                  <a:schemeClr val="tx1">
                    <a:lumMod val="50000"/>
                  </a:schemeClr>
                </a:solidFill>
              </a:rPr>
              <a:t>the risk of A1C ≥6.5%.</a:t>
            </a:r>
          </a:p>
          <a:p>
            <a:pPr algn="ctr"/>
            <a:endParaRPr lang="en-US" i="1" dirty="0">
              <a:solidFill>
                <a:schemeClr val="tx1">
                  <a:lumMod val="50000"/>
                </a:schemeClr>
              </a:solidFill>
            </a:endParaRPr>
          </a:p>
          <a:p>
            <a:pPr algn="ctr"/>
            <a:r>
              <a:rPr lang="en-US" i="1" dirty="0">
                <a:solidFill>
                  <a:schemeClr val="tx1">
                    <a:lumMod val="50000"/>
                  </a:schemeClr>
                </a:solidFill>
              </a:rPr>
              <a:t> In our cohort, subjects who were of a</a:t>
            </a:r>
          </a:p>
          <a:p>
            <a:pPr algn="ctr"/>
            <a:r>
              <a:rPr lang="en-US" i="1" dirty="0">
                <a:solidFill>
                  <a:schemeClr val="tx1">
                    <a:lumMod val="50000"/>
                  </a:schemeClr>
                </a:solidFill>
              </a:rPr>
              <a:t>‘healthy weight’ had the highest risk of diabetes. Among children,</a:t>
            </a:r>
          </a:p>
          <a:p>
            <a:pPr algn="ctr"/>
            <a:r>
              <a:rPr lang="en-US" i="1" dirty="0">
                <a:solidFill>
                  <a:schemeClr val="tx1">
                    <a:lumMod val="50000"/>
                  </a:schemeClr>
                </a:solidFill>
              </a:rPr>
              <a:t>pre-teens and teenagers, a healthy weight was associated</a:t>
            </a:r>
          </a:p>
          <a:p>
            <a:pPr algn="ctr"/>
            <a:r>
              <a:rPr lang="en-US" i="1" dirty="0">
                <a:solidFill>
                  <a:schemeClr val="tx1">
                    <a:lumMod val="50000"/>
                  </a:schemeClr>
                </a:solidFill>
              </a:rPr>
              <a:t>with a 4–13 times higher risk of diabetes compared with those</a:t>
            </a:r>
          </a:p>
          <a:p>
            <a:pPr algn="ctr"/>
            <a:r>
              <a:rPr lang="en-US" i="1" dirty="0">
                <a:solidFill>
                  <a:schemeClr val="tx1">
                    <a:lumMod val="50000"/>
                  </a:schemeClr>
                </a:solidFill>
              </a:rPr>
              <a:t>who were obese.”</a:t>
            </a:r>
          </a:p>
        </p:txBody>
      </p:sp>
      <p:sp>
        <p:nvSpPr>
          <p:cNvPr id="6" name="TextBox 5"/>
          <p:cNvSpPr txBox="1"/>
          <p:nvPr/>
        </p:nvSpPr>
        <p:spPr>
          <a:xfrm>
            <a:off x="685801" y="1054242"/>
            <a:ext cx="8458199" cy="2031325"/>
          </a:xfrm>
          <a:prstGeom prst="rect">
            <a:avLst/>
          </a:prstGeom>
          <a:noFill/>
        </p:spPr>
        <p:txBody>
          <a:bodyPr wrap="square" rtlCol="0">
            <a:spAutoFit/>
          </a:bodyPr>
          <a:lstStyle/>
          <a:p>
            <a:r>
              <a:rPr lang="en-US" b="1" dirty="0">
                <a:solidFill>
                  <a:schemeClr val="tx1">
                    <a:lumMod val="50000"/>
                  </a:schemeClr>
                </a:solidFill>
              </a:rPr>
              <a:t>Research question: </a:t>
            </a:r>
            <a:r>
              <a:rPr lang="en-US" dirty="0">
                <a:solidFill>
                  <a:schemeClr val="tx1">
                    <a:lumMod val="50000"/>
                  </a:schemeClr>
                </a:solidFill>
              </a:rPr>
              <a:t>What is the effect of obesity on diabetes risk in children who have had a test for diabetes?</a:t>
            </a:r>
          </a:p>
          <a:p>
            <a:endParaRPr lang="en-US" dirty="0">
              <a:solidFill>
                <a:schemeClr val="tx1">
                  <a:lumMod val="50000"/>
                </a:schemeClr>
              </a:solidFill>
            </a:endParaRPr>
          </a:p>
          <a:p>
            <a:r>
              <a:rPr lang="en-US" b="1" dirty="0">
                <a:solidFill>
                  <a:schemeClr val="tx1">
                    <a:lumMod val="50000"/>
                  </a:schemeClr>
                </a:solidFill>
              </a:rPr>
              <a:t>Background info:</a:t>
            </a:r>
            <a:r>
              <a:rPr lang="en-US" dirty="0">
                <a:solidFill>
                  <a:schemeClr val="tx1">
                    <a:lumMod val="50000"/>
                  </a:schemeClr>
                </a:solidFill>
              </a:rPr>
              <a:t> </a:t>
            </a:r>
          </a:p>
          <a:p>
            <a:r>
              <a:rPr lang="en-US" dirty="0">
                <a:solidFill>
                  <a:schemeClr val="tx1">
                    <a:lumMod val="50000"/>
                  </a:schemeClr>
                </a:solidFill>
              </a:rPr>
              <a:t>-Obesity is strongly associated with diabetes risk </a:t>
            </a:r>
          </a:p>
          <a:p>
            <a:r>
              <a:rPr lang="en-US" dirty="0">
                <a:solidFill>
                  <a:schemeClr val="tx1">
                    <a:lumMod val="50000"/>
                  </a:schemeClr>
                </a:solidFill>
              </a:rPr>
              <a:t>-Diabetes is measured by testing hemoglobin A1C level in blood (≥6.5%)</a:t>
            </a:r>
          </a:p>
          <a:p>
            <a:endParaRPr lang="en-US" dirty="0">
              <a:solidFill>
                <a:schemeClr val="tx1">
                  <a:lumMod val="50000"/>
                </a:schemeClr>
              </a:solidFill>
            </a:endParaRPr>
          </a:p>
        </p:txBody>
      </p:sp>
    </p:spTree>
    <p:extLst>
      <p:ext uri="{BB962C8B-B14F-4D97-AF65-F5344CB8AC3E}">
        <p14:creationId xmlns:p14="http://schemas.microsoft.com/office/powerpoint/2010/main" val="7534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747" y="3156655"/>
            <a:ext cx="8619893" cy="2585323"/>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mj-lt"/>
              </a:rPr>
              <a:t>Participants only included in the analytic cohort if their physician determined there was a </a:t>
            </a:r>
            <a:r>
              <a:rPr lang="en-US" b="1" u="sng" dirty="0">
                <a:solidFill>
                  <a:srgbClr val="000000"/>
                </a:solidFill>
                <a:latin typeface="+mj-lt"/>
              </a:rPr>
              <a:t>clinical indication </a:t>
            </a:r>
            <a:r>
              <a:rPr lang="en-US" dirty="0">
                <a:solidFill>
                  <a:srgbClr val="000000"/>
                </a:solidFill>
                <a:latin typeface="+mj-lt"/>
              </a:rPr>
              <a:t>for an A1C test</a:t>
            </a:r>
          </a:p>
          <a:p>
            <a:pPr marL="285750" indent="-285750">
              <a:buFont typeface="Arial" panose="020B0604020202020204" pitchFamily="34" charset="0"/>
              <a:buChar char="•"/>
            </a:pPr>
            <a:endParaRPr lang="en-US" dirty="0">
              <a:solidFill>
                <a:srgbClr val="000000"/>
              </a:solidFill>
              <a:latin typeface="+mj-lt"/>
            </a:endParaRPr>
          </a:p>
          <a:p>
            <a:pPr marL="285750" indent="-285750">
              <a:buFont typeface="Arial" panose="020B0604020202020204" pitchFamily="34" charset="0"/>
              <a:buChar char="•"/>
            </a:pPr>
            <a:r>
              <a:rPr lang="en-US" dirty="0">
                <a:solidFill>
                  <a:srgbClr val="000000"/>
                </a:solidFill>
                <a:latin typeface="+mj-lt"/>
              </a:rPr>
              <a:t>Common A1C indications:</a:t>
            </a:r>
          </a:p>
          <a:p>
            <a:pPr marL="742939" lvl="1" indent="-285750">
              <a:buFont typeface="Arial" panose="020B0604020202020204" pitchFamily="34" charset="0"/>
              <a:buChar char="•"/>
            </a:pPr>
            <a:r>
              <a:rPr lang="en-US" dirty="0">
                <a:solidFill>
                  <a:srgbClr val="000000"/>
                </a:solidFill>
                <a:latin typeface="+mj-lt"/>
              </a:rPr>
              <a:t>Obesity  (per clinical practice guidelines)</a:t>
            </a:r>
          </a:p>
          <a:p>
            <a:pPr marL="742939" lvl="1" indent="-285750">
              <a:buFont typeface="Arial" panose="020B0604020202020204" pitchFamily="34" charset="0"/>
              <a:buChar char="•"/>
            </a:pPr>
            <a:r>
              <a:rPr lang="en-US" dirty="0">
                <a:solidFill>
                  <a:srgbClr val="000000"/>
                </a:solidFill>
                <a:latin typeface="+mj-lt"/>
              </a:rPr>
              <a:t>Symptoms of diabetes/appear ill</a:t>
            </a:r>
          </a:p>
          <a:p>
            <a:endParaRPr lang="en-US" dirty="0">
              <a:solidFill>
                <a:srgbClr val="000000"/>
              </a:solidFill>
              <a:latin typeface="+mj-lt"/>
            </a:endParaRPr>
          </a:p>
          <a:p>
            <a:pPr marL="285750" indent="-285750">
              <a:buFont typeface="Arial" panose="020B0604020202020204" pitchFamily="34" charset="0"/>
              <a:buChar char="•"/>
            </a:pPr>
            <a:r>
              <a:rPr lang="en-US" dirty="0">
                <a:solidFill>
                  <a:srgbClr val="000000"/>
                </a:solidFill>
                <a:latin typeface="+mj-lt"/>
              </a:rPr>
              <a:t>This is the </a:t>
            </a:r>
            <a:r>
              <a:rPr lang="en-US" b="1" dirty="0">
                <a:solidFill>
                  <a:srgbClr val="000000"/>
                </a:solidFill>
                <a:latin typeface="+mj-lt"/>
              </a:rPr>
              <a:t>key</a:t>
            </a:r>
            <a:r>
              <a:rPr lang="en-US" dirty="0">
                <a:solidFill>
                  <a:srgbClr val="000000"/>
                </a:solidFill>
                <a:latin typeface="+mj-lt"/>
              </a:rPr>
              <a:t> to understanding the selection bias: ordering an A1C is an effect of either being obese or appearing ill with symptoms and signs of diabetes.</a:t>
            </a:r>
            <a:endParaRPr lang="en-US" dirty="0">
              <a:latin typeface="+mj-lt"/>
            </a:endParaRPr>
          </a:p>
        </p:txBody>
      </p:sp>
      <p:sp>
        <p:nvSpPr>
          <p:cNvPr id="6" name="TextBox 5"/>
          <p:cNvSpPr txBox="1"/>
          <p:nvPr/>
        </p:nvSpPr>
        <p:spPr>
          <a:xfrm>
            <a:off x="152399" y="233082"/>
            <a:ext cx="8378415" cy="584775"/>
          </a:xfrm>
          <a:prstGeom prst="rect">
            <a:avLst/>
          </a:prstGeom>
          <a:solidFill>
            <a:schemeClr val="bg1"/>
          </a:solidFill>
        </p:spPr>
        <p:txBody>
          <a:bodyPr wrap="square" rtlCol="0">
            <a:spAutoFit/>
          </a:bodyPr>
          <a:lstStyle/>
          <a:p>
            <a:r>
              <a:rPr lang="en-US" sz="3200" dirty="0"/>
              <a:t>Example 1. </a:t>
            </a:r>
          </a:p>
        </p:txBody>
      </p:sp>
      <p:pic>
        <p:nvPicPr>
          <p:cNvPr id="7" name="Picture 6"/>
          <p:cNvPicPr>
            <a:picLocks noChangeAspect="1"/>
          </p:cNvPicPr>
          <p:nvPr/>
        </p:nvPicPr>
        <p:blipFill>
          <a:blip r:embed="rId2"/>
          <a:stretch>
            <a:fillRect/>
          </a:stretch>
        </p:blipFill>
        <p:spPr>
          <a:xfrm>
            <a:off x="949722" y="917419"/>
            <a:ext cx="6783767" cy="1590806"/>
          </a:xfrm>
          <a:prstGeom prst="rect">
            <a:avLst/>
          </a:prstGeom>
        </p:spPr>
      </p:pic>
      <p:pic>
        <p:nvPicPr>
          <p:cNvPr id="8" name="Picture 7"/>
          <p:cNvPicPr>
            <a:picLocks noChangeAspect="1"/>
          </p:cNvPicPr>
          <p:nvPr/>
        </p:nvPicPr>
        <p:blipFill>
          <a:blip r:embed="rId3"/>
          <a:stretch>
            <a:fillRect/>
          </a:stretch>
        </p:blipFill>
        <p:spPr>
          <a:xfrm>
            <a:off x="1274697" y="2389129"/>
            <a:ext cx="6561151" cy="276267"/>
          </a:xfrm>
          <a:prstGeom prst="rect">
            <a:avLst/>
          </a:prstGeom>
        </p:spPr>
      </p:pic>
    </p:spTree>
    <p:extLst>
      <p:ext uri="{BB962C8B-B14F-4D97-AF65-F5344CB8AC3E}">
        <p14:creationId xmlns:p14="http://schemas.microsoft.com/office/powerpoint/2010/main" val="3726033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478" y="5565338"/>
            <a:ext cx="8619893" cy="646331"/>
          </a:xfrm>
          <a:prstGeom prst="rect">
            <a:avLst/>
          </a:prstGeom>
        </p:spPr>
        <p:txBody>
          <a:bodyPr wrap="square">
            <a:spAutoFit/>
          </a:bodyPr>
          <a:lstStyle/>
          <a:p>
            <a:r>
              <a:rPr lang="en-US" dirty="0">
                <a:latin typeface="ClassicalGaramondBT-Roman"/>
              </a:rPr>
              <a:t>Conditioning on having an A1C test induces an inverse and non-causal association</a:t>
            </a:r>
          </a:p>
          <a:p>
            <a:pPr algn="ctr"/>
            <a:r>
              <a:rPr lang="en-US" dirty="0">
                <a:latin typeface="ClassicalGaramondBT-Roman"/>
              </a:rPr>
              <a:t>between ‘obesity’ and ‘appearing ill’.</a:t>
            </a:r>
            <a:endParaRPr lang="en-US" dirty="0"/>
          </a:p>
        </p:txBody>
      </p:sp>
      <p:pic>
        <p:nvPicPr>
          <p:cNvPr id="5" name="Picture 4"/>
          <p:cNvPicPr>
            <a:picLocks noChangeAspect="1"/>
          </p:cNvPicPr>
          <p:nvPr/>
        </p:nvPicPr>
        <p:blipFill>
          <a:blip r:embed="rId2"/>
          <a:stretch>
            <a:fillRect/>
          </a:stretch>
        </p:blipFill>
        <p:spPr>
          <a:xfrm>
            <a:off x="1091696" y="921025"/>
            <a:ext cx="6070173" cy="4275444"/>
          </a:xfrm>
          <a:prstGeom prst="rect">
            <a:avLst/>
          </a:prstGeom>
        </p:spPr>
      </p:pic>
      <p:sp>
        <p:nvSpPr>
          <p:cNvPr id="6" name="TextBox 5"/>
          <p:cNvSpPr txBox="1"/>
          <p:nvPr/>
        </p:nvSpPr>
        <p:spPr>
          <a:xfrm>
            <a:off x="152399" y="233082"/>
            <a:ext cx="8378415" cy="584775"/>
          </a:xfrm>
          <a:prstGeom prst="rect">
            <a:avLst/>
          </a:prstGeom>
          <a:solidFill>
            <a:schemeClr val="bg1"/>
          </a:solidFill>
        </p:spPr>
        <p:txBody>
          <a:bodyPr wrap="square" rtlCol="0">
            <a:spAutoFit/>
          </a:bodyPr>
          <a:lstStyle/>
          <a:p>
            <a:r>
              <a:rPr lang="en-US" sz="3200" dirty="0"/>
              <a:t>Example 1. </a:t>
            </a:r>
          </a:p>
        </p:txBody>
      </p:sp>
    </p:spTree>
    <p:extLst>
      <p:ext uri="{BB962C8B-B14F-4D97-AF65-F5344CB8AC3E}">
        <p14:creationId xmlns:p14="http://schemas.microsoft.com/office/powerpoint/2010/main" val="4074089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589205"/>
            <a:ext cx="4372023" cy="5268795"/>
          </a:xfrm>
        </p:spPr>
        <p:txBody>
          <a:bodyPr/>
          <a:lstStyle/>
          <a:p>
            <a:r>
              <a:rPr lang="en-US" sz="1800" dirty="0"/>
              <a:t>Selection bias is frequently caused by restriction:</a:t>
            </a:r>
          </a:p>
          <a:p>
            <a:endParaRPr lang="en-US" sz="1800" dirty="0"/>
          </a:p>
          <a:p>
            <a:pPr marL="628642" lvl="1" indent="-285750">
              <a:buFont typeface="Arial"/>
              <a:buChar char="•"/>
            </a:pPr>
            <a:r>
              <a:rPr lang="en-US" sz="1950" dirty="0">
                <a:solidFill>
                  <a:schemeClr val="tx1">
                    <a:lumMod val="50000"/>
                  </a:schemeClr>
                </a:solidFill>
              </a:rPr>
              <a:t>Who agrees to participate </a:t>
            </a:r>
          </a:p>
          <a:p>
            <a:pPr marL="628642" lvl="1" indent="-285750">
              <a:buFont typeface="Arial"/>
              <a:buChar char="•"/>
            </a:pPr>
            <a:r>
              <a:rPr lang="en-US" sz="1950" b="1" dirty="0">
                <a:solidFill>
                  <a:schemeClr val="tx1">
                    <a:lumMod val="50000"/>
                  </a:schemeClr>
                </a:solidFill>
              </a:rPr>
              <a:t>Who is alive to participate</a:t>
            </a:r>
          </a:p>
          <a:p>
            <a:pPr marL="628642" lvl="1" indent="-285750">
              <a:buFont typeface="Arial"/>
              <a:buChar char="•"/>
            </a:pPr>
            <a:r>
              <a:rPr lang="en-US" sz="1950" dirty="0">
                <a:solidFill>
                  <a:schemeClr val="tx1">
                    <a:lumMod val="50000"/>
                  </a:schemeClr>
                </a:solidFill>
              </a:rPr>
              <a:t>Who agrees to continue participation </a:t>
            </a:r>
          </a:p>
        </p:txBody>
      </p:sp>
      <p:sp>
        <p:nvSpPr>
          <p:cNvPr id="4" name="TextBox 3"/>
          <p:cNvSpPr txBox="1"/>
          <p:nvPr/>
        </p:nvSpPr>
        <p:spPr>
          <a:xfrm>
            <a:off x="283135" y="217693"/>
            <a:ext cx="8060376" cy="600164"/>
          </a:xfrm>
          <a:prstGeom prst="rect">
            <a:avLst/>
          </a:prstGeom>
          <a:solidFill>
            <a:schemeClr val="bg1"/>
          </a:solidFill>
        </p:spPr>
        <p:txBody>
          <a:bodyPr wrap="square" rtlCol="0">
            <a:spAutoFit/>
          </a:bodyPr>
          <a:lstStyle/>
          <a:p>
            <a:r>
              <a:rPr lang="en-US" sz="3300" dirty="0"/>
              <a:t>Conditioning by restriction</a:t>
            </a:r>
          </a:p>
        </p:txBody>
      </p:sp>
      <p:pic>
        <p:nvPicPr>
          <p:cNvPr id="5" name="Picture 4"/>
          <p:cNvPicPr>
            <a:picLocks noChangeAspect="1"/>
          </p:cNvPicPr>
          <p:nvPr/>
        </p:nvPicPr>
        <p:blipFill>
          <a:blip r:embed="rId2"/>
          <a:stretch>
            <a:fillRect/>
          </a:stretch>
        </p:blipFill>
        <p:spPr>
          <a:xfrm>
            <a:off x="4586932" y="1589205"/>
            <a:ext cx="4448592" cy="4476730"/>
          </a:xfrm>
          <a:prstGeom prst="rect">
            <a:avLst/>
          </a:prstGeom>
        </p:spPr>
      </p:pic>
      <p:sp>
        <p:nvSpPr>
          <p:cNvPr id="6" name="Rectangle 5"/>
          <p:cNvSpPr/>
          <p:nvPr/>
        </p:nvSpPr>
        <p:spPr>
          <a:xfrm>
            <a:off x="4003723" y="1094330"/>
            <a:ext cx="4572000" cy="5632312"/>
          </a:xfrm>
          <a:prstGeom prst="rect">
            <a:avLst/>
          </a:prstGeom>
        </p:spPr>
        <p:txBody>
          <a:bodyPr>
            <a:spAutoFit/>
          </a:bodyPr>
          <a:lstStyle/>
          <a:p>
            <a:pPr algn="ctr"/>
            <a:r>
              <a:rPr lang="en-US" dirty="0"/>
              <a:t>Selection bias in studies of acute cardiac events </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sz="1300" dirty="0"/>
              <a:t>(Banack, Harper, Kaufman 2018)</a:t>
            </a:r>
          </a:p>
        </p:txBody>
      </p:sp>
    </p:spTree>
    <p:extLst>
      <p:ext uri="{BB962C8B-B14F-4D97-AF65-F5344CB8AC3E}">
        <p14:creationId xmlns:p14="http://schemas.microsoft.com/office/powerpoint/2010/main" val="4159592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44" r="54414" b="18059"/>
          <a:stretch/>
        </p:blipFill>
        <p:spPr bwMode="auto">
          <a:xfrm>
            <a:off x="152400" y="1304716"/>
            <a:ext cx="3915784" cy="2249117"/>
          </a:xfrm>
          <a:prstGeom prst="rect">
            <a:avLst/>
          </a:prstGeom>
          <a:noFill/>
          <a:ln w="19050">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708" b="17667"/>
          <a:stretch/>
        </p:blipFill>
        <p:spPr bwMode="auto">
          <a:xfrm>
            <a:off x="4217506" y="1293959"/>
            <a:ext cx="4313308" cy="2259874"/>
          </a:xfrm>
          <a:prstGeom prst="rect">
            <a:avLst/>
          </a:prstGeom>
          <a:noFill/>
          <a:ln w="19050">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399" y="233082"/>
            <a:ext cx="8378415" cy="584775"/>
          </a:xfrm>
          <a:prstGeom prst="rect">
            <a:avLst/>
          </a:prstGeom>
          <a:solidFill>
            <a:schemeClr val="bg1"/>
          </a:solidFill>
        </p:spPr>
        <p:txBody>
          <a:bodyPr wrap="square" rtlCol="0">
            <a:spAutoFit/>
          </a:bodyPr>
          <a:lstStyle/>
          <a:p>
            <a:r>
              <a:rPr lang="en-US" sz="3200" dirty="0"/>
              <a:t>Sampling Fractions</a:t>
            </a:r>
          </a:p>
        </p:txBody>
      </p:sp>
      <p:graphicFrame>
        <p:nvGraphicFramePr>
          <p:cNvPr id="7" name="Table 6"/>
          <p:cNvGraphicFramePr>
            <a:graphicFrameLocks noGrp="1"/>
          </p:cNvGraphicFramePr>
          <p:nvPr>
            <p:extLst>
              <p:ext uri="{D42A27DB-BD31-4B8C-83A1-F6EECF244321}">
                <p14:modId xmlns:p14="http://schemas.microsoft.com/office/powerpoint/2010/main" val="1156056679"/>
              </p:ext>
            </p:extLst>
          </p:nvPr>
        </p:nvGraphicFramePr>
        <p:xfrm>
          <a:off x="2441986" y="3708251"/>
          <a:ext cx="3712439" cy="3108960"/>
        </p:xfrm>
        <a:graphic>
          <a:graphicData uri="http://schemas.openxmlformats.org/drawingml/2006/table">
            <a:tbl>
              <a:tblPr firstRow="1" bandRow="1">
                <a:tableStyleId>{5C22544A-7EE6-4342-B048-85BDC9FD1C3A}</a:tableStyleId>
              </a:tblPr>
              <a:tblGrid>
                <a:gridCol w="1846580">
                  <a:extLst>
                    <a:ext uri="{9D8B030D-6E8A-4147-A177-3AD203B41FA5}">
                      <a16:colId xmlns:a16="http://schemas.microsoft.com/office/drawing/2014/main" val="20000"/>
                    </a:ext>
                  </a:extLst>
                </a:gridCol>
                <a:gridCol w="1865859">
                  <a:extLst>
                    <a:ext uri="{9D8B030D-6E8A-4147-A177-3AD203B41FA5}">
                      <a16:colId xmlns:a16="http://schemas.microsoft.com/office/drawing/2014/main" val="20001"/>
                    </a:ext>
                  </a:extLst>
                </a:gridCol>
              </a:tblGrid>
              <a:tr h="360040">
                <a:tc>
                  <a:txBody>
                    <a:bodyPr/>
                    <a:lstStyle/>
                    <a:p>
                      <a:pPr algn="ctr"/>
                      <a:r>
                        <a:rPr lang="el-GR" sz="3200" b="0" baseline="0" dirty="0">
                          <a:solidFill>
                            <a:schemeClr val="tx1">
                              <a:lumMod val="50000"/>
                            </a:schemeClr>
                          </a:solidFill>
                          <a:latin typeface="Cambria Math" panose="02040503050406030204" pitchFamily="18" charset="0"/>
                          <a:ea typeface="Cambria Math" panose="02040503050406030204" pitchFamily="18" charset="0"/>
                        </a:rPr>
                        <a:t>α</a:t>
                      </a:r>
                      <a:r>
                        <a:rPr lang="en-US" sz="3200" b="0" baseline="0" dirty="0">
                          <a:solidFill>
                            <a:schemeClr val="tx1">
                              <a:lumMod val="50000"/>
                            </a:schemeClr>
                          </a:solidFill>
                          <a:latin typeface="Cambria Math" panose="02040503050406030204" pitchFamily="18" charset="0"/>
                          <a:ea typeface="Cambria Math" panose="02040503050406030204" pitchFamily="18" charset="0"/>
                        </a:rPr>
                        <a:t>= A°/ A</a:t>
                      </a:r>
                      <a:endParaRPr lang="en-CA" sz="3200" b="0" baseline="0" dirty="0">
                        <a:solidFill>
                          <a:schemeClr val="tx1">
                            <a:lumMod val="50000"/>
                          </a:schemeClr>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3200" b="0" baseline="0" dirty="0">
                        <a:solidFill>
                          <a:schemeClr val="tx1">
                            <a:lumMod val="50000"/>
                          </a:schemeClr>
                        </a:solidFill>
                        <a:latin typeface="Cambria Math" panose="02040503050406030204" pitchFamily="18" charset="0"/>
                        <a:ea typeface="Cambria Math" panose="020405030504060302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l-GR" sz="3200" b="0" baseline="0" dirty="0">
                          <a:solidFill>
                            <a:schemeClr val="tx1">
                              <a:lumMod val="50000"/>
                            </a:schemeClr>
                          </a:solidFill>
                          <a:latin typeface="Cambria Math" panose="02040503050406030204" pitchFamily="18" charset="0"/>
                          <a:ea typeface="Cambria Math" panose="02040503050406030204" pitchFamily="18" charset="0"/>
                        </a:rPr>
                        <a:t>β</a:t>
                      </a:r>
                      <a:r>
                        <a:rPr lang="en-US" sz="3200" b="0" baseline="0" dirty="0">
                          <a:solidFill>
                            <a:schemeClr val="tx1">
                              <a:lumMod val="50000"/>
                            </a:schemeClr>
                          </a:solidFill>
                          <a:latin typeface="Cambria Math" panose="02040503050406030204" pitchFamily="18" charset="0"/>
                          <a:ea typeface="Cambria Math" panose="02040503050406030204" pitchFamily="18" charset="0"/>
                        </a:rPr>
                        <a:t>=B°/ B</a:t>
                      </a:r>
                      <a:endParaRPr lang="en-CA" sz="3200" b="0" baseline="0" dirty="0">
                        <a:solidFill>
                          <a:schemeClr val="tx1">
                            <a:lumMod val="50000"/>
                          </a:schemeClr>
                        </a:solidFill>
                        <a:latin typeface="Cambria Math" panose="02040503050406030204" pitchFamily="18" charset="0"/>
                        <a:ea typeface="Cambria Math" panose="02040503050406030204" pitchFamily="18" charset="0"/>
                      </a:endParaRPr>
                    </a:p>
                    <a:p>
                      <a:pPr algn="ctr"/>
                      <a:endParaRPr lang="en-CA" sz="3200" dirty="0">
                        <a:solidFill>
                          <a:schemeClr val="tx1">
                            <a:lumMod val="50000"/>
                          </a:schemeClr>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305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3200" b="0" baseline="0" dirty="0">
                        <a:solidFill>
                          <a:schemeClr val="tx1">
                            <a:lumMod val="50000"/>
                          </a:schemeClr>
                        </a:solidFill>
                        <a:latin typeface="Cambria Math" panose="02040503050406030204" pitchFamily="18" charset="0"/>
                        <a:ea typeface="Cambria Math" panose="020405030504060302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l-GR" sz="3200" b="0" baseline="0" dirty="0">
                          <a:solidFill>
                            <a:schemeClr val="tx1">
                              <a:lumMod val="50000"/>
                            </a:schemeClr>
                          </a:solidFill>
                          <a:latin typeface="Cambria Math" panose="02040503050406030204" pitchFamily="18" charset="0"/>
                          <a:ea typeface="Cambria Math" panose="02040503050406030204" pitchFamily="18" charset="0"/>
                        </a:rPr>
                        <a:t>γ</a:t>
                      </a:r>
                      <a:r>
                        <a:rPr lang="en-US" sz="3200" b="0" baseline="0" dirty="0">
                          <a:solidFill>
                            <a:schemeClr val="tx1">
                              <a:lumMod val="50000"/>
                            </a:schemeClr>
                          </a:solidFill>
                          <a:latin typeface="Cambria Math" panose="02040503050406030204" pitchFamily="18" charset="0"/>
                          <a:ea typeface="Cambria Math" panose="02040503050406030204" pitchFamily="18" charset="0"/>
                        </a:rPr>
                        <a:t>=C°/ C</a:t>
                      </a:r>
                      <a:endParaRPr lang="en-CA" sz="3200" b="0" baseline="0" dirty="0">
                        <a:solidFill>
                          <a:schemeClr val="tx1">
                            <a:lumMod val="50000"/>
                          </a:schemeClr>
                        </a:solidFill>
                        <a:latin typeface="Cambria Math" panose="02040503050406030204" pitchFamily="18" charset="0"/>
                        <a:ea typeface="Cambria Math" panose="02040503050406030204" pitchFamily="18" charset="0"/>
                      </a:endParaRPr>
                    </a:p>
                    <a:p>
                      <a:pPr algn="ctr"/>
                      <a:endParaRPr lang="en-CA" sz="3200" dirty="0">
                        <a:solidFill>
                          <a:schemeClr val="tx1">
                            <a:lumMod val="50000"/>
                          </a:schemeClr>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3200" b="0" baseline="0" dirty="0">
                        <a:solidFill>
                          <a:schemeClr val="tx1">
                            <a:lumMod val="50000"/>
                          </a:schemeClr>
                        </a:solidFill>
                        <a:latin typeface="Cambria Math" panose="02040503050406030204" pitchFamily="18" charset="0"/>
                        <a:ea typeface="Cambria Math" panose="020405030504060302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l-GR" sz="3200" b="0" baseline="0" dirty="0">
                          <a:solidFill>
                            <a:schemeClr val="tx1">
                              <a:lumMod val="50000"/>
                            </a:schemeClr>
                          </a:solidFill>
                          <a:latin typeface="Cambria Math" panose="02040503050406030204" pitchFamily="18" charset="0"/>
                          <a:ea typeface="Cambria Math" panose="02040503050406030204" pitchFamily="18" charset="0"/>
                        </a:rPr>
                        <a:t>δ</a:t>
                      </a:r>
                      <a:r>
                        <a:rPr lang="en-US" sz="3200" b="0" baseline="0" dirty="0">
                          <a:solidFill>
                            <a:schemeClr val="tx1">
                              <a:lumMod val="50000"/>
                            </a:schemeClr>
                          </a:solidFill>
                          <a:latin typeface="Cambria Math" panose="02040503050406030204" pitchFamily="18" charset="0"/>
                          <a:ea typeface="Cambria Math" panose="02040503050406030204" pitchFamily="18" charset="0"/>
                        </a:rPr>
                        <a:t>=D°/ D</a:t>
                      </a:r>
                      <a:endParaRPr lang="en-CA" sz="3200" b="0" baseline="0" dirty="0">
                        <a:solidFill>
                          <a:schemeClr val="tx1">
                            <a:lumMod val="50000"/>
                          </a:schemeClr>
                        </a:solidFill>
                        <a:latin typeface="Cambria Math" panose="02040503050406030204" pitchFamily="18" charset="0"/>
                        <a:ea typeface="Cambria Math" panose="02040503050406030204" pitchFamily="18" charset="0"/>
                      </a:endParaRPr>
                    </a:p>
                    <a:p>
                      <a:pPr algn="ctr"/>
                      <a:endParaRPr lang="en-CA" sz="3200" dirty="0">
                        <a:solidFill>
                          <a:schemeClr val="tx1">
                            <a:lumMod val="50000"/>
                          </a:schemeClr>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extBox 1"/>
          <p:cNvSpPr txBox="1"/>
          <p:nvPr/>
        </p:nvSpPr>
        <p:spPr>
          <a:xfrm>
            <a:off x="1376979" y="924627"/>
            <a:ext cx="871369" cy="369332"/>
          </a:xfrm>
          <a:prstGeom prst="rect">
            <a:avLst/>
          </a:prstGeom>
          <a:noFill/>
        </p:spPr>
        <p:txBody>
          <a:bodyPr wrap="square" rtlCol="0">
            <a:spAutoFit/>
          </a:bodyPr>
          <a:lstStyle/>
          <a:p>
            <a:r>
              <a:rPr lang="en-US" b="1" dirty="0"/>
              <a:t>Target</a:t>
            </a:r>
          </a:p>
        </p:txBody>
      </p:sp>
      <p:sp>
        <p:nvSpPr>
          <p:cNvPr id="9" name="TextBox 8"/>
          <p:cNvSpPr txBox="1"/>
          <p:nvPr/>
        </p:nvSpPr>
        <p:spPr>
          <a:xfrm>
            <a:off x="5126273" y="924627"/>
            <a:ext cx="2495774" cy="369332"/>
          </a:xfrm>
          <a:prstGeom prst="rect">
            <a:avLst/>
          </a:prstGeom>
          <a:noFill/>
        </p:spPr>
        <p:txBody>
          <a:bodyPr wrap="square" rtlCol="0">
            <a:spAutoFit/>
          </a:bodyPr>
          <a:lstStyle/>
          <a:p>
            <a:r>
              <a:rPr lang="en-US" b="1" dirty="0"/>
              <a:t>Selected Sample</a:t>
            </a:r>
          </a:p>
        </p:txBody>
      </p:sp>
    </p:spTree>
    <p:extLst>
      <p:ext uri="{BB962C8B-B14F-4D97-AF65-F5344CB8AC3E}">
        <p14:creationId xmlns:p14="http://schemas.microsoft.com/office/powerpoint/2010/main" val="40194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399" y="233082"/>
            <a:ext cx="8378415" cy="584775"/>
          </a:xfrm>
          <a:prstGeom prst="rect">
            <a:avLst/>
          </a:prstGeom>
          <a:solidFill>
            <a:schemeClr val="bg1"/>
          </a:solidFill>
        </p:spPr>
        <p:txBody>
          <a:bodyPr wrap="square" rtlCol="0">
            <a:spAutoFit/>
          </a:bodyPr>
          <a:lstStyle/>
          <a:p>
            <a:r>
              <a:rPr lang="en-US" sz="3200" dirty="0"/>
              <a:t>Selection vs. selection bias</a:t>
            </a:r>
          </a:p>
        </p:txBody>
      </p:sp>
      <p:sp>
        <p:nvSpPr>
          <p:cNvPr id="3" name="Rectangle 2"/>
          <p:cNvSpPr/>
          <p:nvPr/>
        </p:nvSpPr>
        <p:spPr>
          <a:xfrm>
            <a:off x="300996" y="1315620"/>
            <a:ext cx="6696744" cy="2308324"/>
          </a:xfrm>
          <a:prstGeom prst="rect">
            <a:avLst/>
          </a:prstGeom>
        </p:spPr>
        <p:txBody>
          <a:bodyPr wrap="square">
            <a:spAutoFit/>
          </a:bodyPr>
          <a:lstStyle/>
          <a:p>
            <a:r>
              <a:rPr lang="en-CA" sz="1600" b="1" dirty="0">
                <a:latin typeface="Courier New" pitchFamily="49" charset="0"/>
                <a:cs typeface="Courier New" pitchFamily="49" charset="0"/>
              </a:rPr>
              <a:t>             |    final mortality</a:t>
            </a:r>
          </a:p>
          <a:p>
            <a:r>
              <a:rPr lang="en-CA" sz="1600" b="1" dirty="0">
                <a:latin typeface="Courier New" pitchFamily="49" charset="0"/>
                <a:cs typeface="Courier New" pitchFamily="49" charset="0"/>
              </a:rPr>
              <a:t>             |        status</a:t>
            </a:r>
          </a:p>
          <a:p>
            <a:r>
              <a:rPr lang="en-CA" sz="1600" b="1" dirty="0">
                <a:latin typeface="Courier New" pitchFamily="49" charset="0"/>
                <a:cs typeface="Courier New" pitchFamily="49" charset="0"/>
              </a:rPr>
              <a:t>         </a:t>
            </a:r>
            <a:r>
              <a:rPr lang="en-CA" sz="1600" b="1" dirty="0" err="1">
                <a:latin typeface="Courier New" pitchFamily="49" charset="0"/>
                <a:cs typeface="Courier New" pitchFamily="49" charset="0"/>
              </a:rPr>
              <a:t>hbp</a:t>
            </a:r>
            <a:r>
              <a:rPr lang="en-CA" sz="1600" b="1" dirty="0">
                <a:latin typeface="Courier New" pitchFamily="49" charset="0"/>
                <a:cs typeface="Courier New" pitchFamily="49" charset="0"/>
              </a:rPr>
              <a:t> |     Alive   Deceased |     Total</a:t>
            </a:r>
          </a:p>
          <a:p>
            <a:r>
              <a:rPr lang="en-CA" sz="1600" b="1" dirty="0">
                <a:latin typeface="Courier New" pitchFamily="49" charset="0"/>
                <a:cs typeface="Courier New" pitchFamily="49" charset="0"/>
              </a:rPr>
              <a:t>-------------+----------------------+----------</a:t>
            </a:r>
          </a:p>
          <a:p>
            <a:r>
              <a:rPr lang="en-CA" sz="1600" b="1" dirty="0">
                <a:latin typeface="Courier New" pitchFamily="49" charset="0"/>
                <a:cs typeface="Courier New" pitchFamily="49" charset="0"/>
              </a:rPr>
              <a:t>normotensive |     6,526        246 |     6,772 </a:t>
            </a:r>
          </a:p>
          <a:p>
            <a:r>
              <a:rPr lang="en-CA" sz="1600" b="1" dirty="0">
                <a:latin typeface="Courier New" pitchFamily="49" charset="0"/>
                <a:cs typeface="Courier New" pitchFamily="49" charset="0"/>
              </a:rPr>
              <a:t>hypertensive |     2,656        531 |     3,187 </a:t>
            </a:r>
          </a:p>
          <a:p>
            <a:r>
              <a:rPr lang="en-CA" sz="1600" b="1" dirty="0">
                <a:latin typeface="Courier New" pitchFamily="49" charset="0"/>
                <a:cs typeface="Courier New" pitchFamily="49" charset="0"/>
              </a:rPr>
              <a:t>-------------+----------------------+----------</a:t>
            </a:r>
          </a:p>
          <a:p>
            <a:r>
              <a:rPr lang="en-CA" sz="1600" b="1" dirty="0">
                <a:latin typeface="Courier New" pitchFamily="49" charset="0"/>
                <a:cs typeface="Courier New" pitchFamily="49" charset="0"/>
              </a:rPr>
              <a:t>       Total |     9,182        777 |     9,959 </a:t>
            </a:r>
          </a:p>
          <a:p>
            <a:endParaRPr lang="en-CA" sz="1600" b="1" dirty="0">
              <a:latin typeface="Courier New" pitchFamily="49" charset="0"/>
              <a:cs typeface="Courier New" pitchFamily="49" charset="0"/>
            </a:endParaRPr>
          </a:p>
        </p:txBody>
      </p:sp>
      <p:sp>
        <p:nvSpPr>
          <p:cNvPr id="4" name="TextBox 3"/>
          <p:cNvSpPr txBox="1"/>
          <p:nvPr/>
        </p:nvSpPr>
        <p:spPr>
          <a:xfrm>
            <a:off x="7277438" y="2123564"/>
            <a:ext cx="1062236" cy="369332"/>
          </a:xfrm>
          <a:prstGeom prst="rect">
            <a:avLst/>
          </a:prstGeom>
          <a:noFill/>
          <a:ln>
            <a:solidFill>
              <a:schemeClr val="tx1"/>
            </a:solidFill>
          </a:ln>
        </p:spPr>
        <p:txBody>
          <a:bodyPr wrap="square" rtlCol="0">
            <a:spAutoFit/>
          </a:bodyPr>
          <a:lstStyle/>
          <a:p>
            <a:r>
              <a:rPr lang="en-CA" b="1" dirty="0">
                <a:solidFill>
                  <a:srgbClr val="FF0000"/>
                </a:solidFill>
              </a:rPr>
              <a:t>OR=5.3</a:t>
            </a:r>
          </a:p>
        </p:txBody>
      </p:sp>
      <p:sp>
        <p:nvSpPr>
          <p:cNvPr id="5" name="Rectangle 4"/>
          <p:cNvSpPr/>
          <p:nvPr/>
        </p:nvSpPr>
        <p:spPr>
          <a:xfrm>
            <a:off x="300996" y="4365104"/>
            <a:ext cx="6696744" cy="2308324"/>
          </a:xfrm>
          <a:prstGeom prst="rect">
            <a:avLst/>
          </a:prstGeom>
        </p:spPr>
        <p:txBody>
          <a:bodyPr wrap="square">
            <a:spAutoFit/>
          </a:bodyPr>
          <a:lstStyle/>
          <a:p>
            <a:r>
              <a:rPr lang="en-CA" sz="1600" b="1" dirty="0">
                <a:latin typeface="Courier New" pitchFamily="49" charset="0"/>
                <a:cs typeface="Courier New" pitchFamily="49" charset="0"/>
              </a:rPr>
              <a:t>             |    final mortality</a:t>
            </a:r>
          </a:p>
          <a:p>
            <a:r>
              <a:rPr lang="en-CA" sz="1600" b="1" dirty="0">
                <a:latin typeface="Courier New" pitchFamily="49" charset="0"/>
                <a:cs typeface="Courier New" pitchFamily="49" charset="0"/>
              </a:rPr>
              <a:t>             |        status</a:t>
            </a:r>
          </a:p>
          <a:p>
            <a:r>
              <a:rPr lang="en-CA" sz="1600" b="1" dirty="0">
                <a:latin typeface="Courier New" pitchFamily="49" charset="0"/>
                <a:cs typeface="Courier New" pitchFamily="49" charset="0"/>
              </a:rPr>
              <a:t>         </a:t>
            </a:r>
            <a:r>
              <a:rPr lang="en-CA" sz="1600" b="1" dirty="0" err="1">
                <a:latin typeface="Courier New" pitchFamily="49" charset="0"/>
                <a:cs typeface="Courier New" pitchFamily="49" charset="0"/>
              </a:rPr>
              <a:t>hbp</a:t>
            </a:r>
            <a:r>
              <a:rPr lang="en-CA" sz="1600" b="1" dirty="0">
                <a:latin typeface="Courier New" pitchFamily="49" charset="0"/>
                <a:cs typeface="Courier New" pitchFamily="49" charset="0"/>
              </a:rPr>
              <a:t> |     Alive   Deceased |     Total</a:t>
            </a:r>
          </a:p>
          <a:p>
            <a:r>
              <a:rPr lang="en-CA" sz="1600" b="1" dirty="0">
                <a:latin typeface="Courier New" pitchFamily="49" charset="0"/>
                <a:cs typeface="Courier New" pitchFamily="49" charset="0"/>
              </a:rPr>
              <a:t>-------------+----------------------+----------</a:t>
            </a:r>
          </a:p>
          <a:p>
            <a:r>
              <a:rPr lang="en-CA" sz="1600" b="1" dirty="0">
                <a:latin typeface="Courier New" pitchFamily="49" charset="0"/>
                <a:cs typeface="Courier New" pitchFamily="49" charset="0"/>
              </a:rPr>
              <a:t>normotensive |     3,263        49  |     3,312 </a:t>
            </a:r>
          </a:p>
          <a:p>
            <a:r>
              <a:rPr lang="en-CA" sz="1600" b="1" dirty="0">
                <a:latin typeface="Courier New" pitchFamily="49" charset="0"/>
                <a:cs typeface="Courier New" pitchFamily="49" charset="0"/>
              </a:rPr>
              <a:t>hypertensive |     1,328        106 |     1,434 </a:t>
            </a:r>
          </a:p>
          <a:p>
            <a:r>
              <a:rPr lang="en-CA" sz="1600" b="1" dirty="0">
                <a:latin typeface="Courier New" pitchFamily="49" charset="0"/>
                <a:cs typeface="Courier New" pitchFamily="49" charset="0"/>
              </a:rPr>
              <a:t>-------------+----------------------+----------</a:t>
            </a:r>
          </a:p>
          <a:p>
            <a:r>
              <a:rPr lang="en-CA" sz="1600" b="1" dirty="0">
                <a:latin typeface="Courier New" pitchFamily="49" charset="0"/>
                <a:cs typeface="Courier New" pitchFamily="49" charset="0"/>
              </a:rPr>
              <a:t>       Total |     4,591        155 |     4,746 </a:t>
            </a:r>
          </a:p>
          <a:p>
            <a:endParaRPr lang="en-CA" sz="1600" b="1" dirty="0">
              <a:latin typeface="Courier New" pitchFamily="49" charset="0"/>
              <a:cs typeface="Courier New" pitchFamily="49" charset="0"/>
            </a:endParaRPr>
          </a:p>
        </p:txBody>
      </p:sp>
      <p:sp>
        <p:nvSpPr>
          <p:cNvPr id="2" name="Rectangle 1"/>
          <p:cNvSpPr/>
          <p:nvPr/>
        </p:nvSpPr>
        <p:spPr>
          <a:xfrm>
            <a:off x="152398" y="3798541"/>
            <a:ext cx="8744175" cy="369332"/>
          </a:xfrm>
          <a:prstGeom prst="rect">
            <a:avLst/>
          </a:prstGeom>
        </p:spPr>
        <p:txBody>
          <a:bodyPr wrap="square">
            <a:spAutoFit/>
          </a:bodyPr>
          <a:lstStyle/>
          <a:p>
            <a:pPr marL="45720" indent="0">
              <a:buNone/>
            </a:pPr>
            <a:r>
              <a:rPr lang="en-CA" b="1" dirty="0">
                <a:solidFill>
                  <a:schemeClr val="tx2"/>
                </a:solidFill>
              </a:rPr>
              <a:t>If you select 50% of living people and 20% of deceased- no selection bias:</a:t>
            </a:r>
          </a:p>
        </p:txBody>
      </p:sp>
      <p:sp>
        <p:nvSpPr>
          <p:cNvPr id="7" name="TextBox 6"/>
          <p:cNvSpPr txBox="1"/>
          <p:nvPr/>
        </p:nvSpPr>
        <p:spPr>
          <a:xfrm>
            <a:off x="7277438" y="5149934"/>
            <a:ext cx="1062236" cy="369332"/>
          </a:xfrm>
          <a:prstGeom prst="rect">
            <a:avLst/>
          </a:prstGeom>
          <a:noFill/>
          <a:ln>
            <a:solidFill>
              <a:schemeClr val="tx1"/>
            </a:solidFill>
          </a:ln>
        </p:spPr>
        <p:txBody>
          <a:bodyPr wrap="square" rtlCol="0">
            <a:spAutoFit/>
          </a:bodyPr>
          <a:lstStyle/>
          <a:p>
            <a:r>
              <a:rPr lang="en-CA" b="1" dirty="0">
                <a:solidFill>
                  <a:srgbClr val="FF0000"/>
                </a:solidFill>
              </a:rPr>
              <a:t>OR=5.3</a:t>
            </a:r>
          </a:p>
        </p:txBody>
      </p:sp>
    </p:spTree>
    <p:extLst>
      <p:ext uri="{BB962C8B-B14F-4D97-AF65-F5344CB8AC3E}">
        <p14:creationId xmlns:p14="http://schemas.microsoft.com/office/powerpoint/2010/main" val="30619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233082"/>
            <a:ext cx="8378415" cy="584775"/>
          </a:xfrm>
          <a:prstGeom prst="rect">
            <a:avLst/>
          </a:prstGeom>
          <a:solidFill>
            <a:schemeClr val="bg1"/>
          </a:solidFill>
        </p:spPr>
        <p:txBody>
          <a:bodyPr wrap="square" rtlCol="0">
            <a:spAutoFit/>
          </a:bodyPr>
          <a:lstStyle/>
          <a:p>
            <a:r>
              <a:rPr lang="en-US" sz="3200" dirty="0"/>
              <a:t>When does selection bias occur?</a:t>
            </a:r>
          </a:p>
        </p:txBody>
      </p:sp>
      <p:sp>
        <p:nvSpPr>
          <p:cNvPr id="5" name="Rectangle 4"/>
          <p:cNvSpPr/>
          <p:nvPr/>
        </p:nvSpPr>
        <p:spPr>
          <a:xfrm>
            <a:off x="344026" y="1154068"/>
            <a:ext cx="6696744" cy="2308324"/>
          </a:xfrm>
          <a:prstGeom prst="rect">
            <a:avLst/>
          </a:prstGeom>
        </p:spPr>
        <p:txBody>
          <a:bodyPr wrap="square">
            <a:spAutoFit/>
          </a:bodyPr>
          <a:lstStyle/>
          <a:p>
            <a:r>
              <a:rPr lang="en-CA" sz="1600" b="1" dirty="0">
                <a:latin typeface="Courier New" pitchFamily="49" charset="0"/>
                <a:cs typeface="Courier New" pitchFamily="49" charset="0"/>
              </a:rPr>
              <a:t>             |    final mortality</a:t>
            </a:r>
          </a:p>
          <a:p>
            <a:r>
              <a:rPr lang="en-CA" sz="1600" b="1" dirty="0">
                <a:latin typeface="Courier New" pitchFamily="49" charset="0"/>
                <a:cs typeface="Courier New" pitchFamily="49" charset="0"/>
              </a:rPr>
              <a:t>             |        status</a:t>
            </a:r>
          </a:p>
          <a:p>
            <a:r>
              <a:rPr lang="en-CA" sz="1600" b="1" dirty="0">
                <a:latin typeface="Courier New" pitchFamily="49" charset="0"/>
                <a:cs typeface="Courier New" pitchFamily="49" charset="0"/>
              </a:rPr>
              <a:t>         </a:t>
            </a:r>
            <a:r>
              <a:rPr lang="en-CA" sz="1600" b="1" dirty="0" err="1">
                <a:latin typeface="Courier New" pitchFamily="49" charset="0"/>
                <a:cs typeface="Courier New" pitchFamily="49" charset="0"/>
              </a:rPr>
              <a:t>hbp</a:t>
            </a:r>
            <a:r>
              <a:rPr lang="en-CA" sz="1600" b="1" dirty="0">
                <a:latin typeface="Courier New" pitchFamily="49" charset="0"/>
                <a:cs typeface="Courier New" pitchFamily="49" charset="0"/>
              </a:rPr>
              <a:t> |     Alive   Deceased |     Total</a:t>
            </a:r>
          </a:p>
          <a:p>
            <a:r>
              <a:rPr lang="en-CA" sz="1600" b="1" dirty="0">
                <a:latin typeface="Courier New" pitchFamily="49" charset="0"/>
                <a:cs typeface="Courier New" pitchFamily="49" charset="0"/>
              </a:rPr>
              <a:t>-------------+----------------------+----------</a:t>
            </a:r>
          </a:p>
          <a:p>
            <a:r>
              <a:rPr lang="en-CA" sz="1600" b="1" dirty="0">
                <a:latin typeface="Courier New" pitchFamily="49" charset="0"/>
                <a:cs typeface="Courier New" pitchFamily="49" charset="0"/>
              </a:rPr>
              <a:t>normotensive |     6,526        246 |     6,772 </a:t>
            </a:r>
          </a:p>
          <a:p>
            <a:r>
              <a:rPr lang="en-CA" sz="1600" b="1" dirty="0">
                <a:latin typeface="Courier New" pitchFamily="49" charset="0"/>
                <a:cs typeface="Courier New" pitchFamily="49" charset="0"/>
              </a:rPr>
              <a:t>hypertensive |     2,656        531 |     3,187 </a:t>
            </a:r>
          </a:p>
          <a:p>
            <a:r>
              <a:rPr lang="en-CA" sz="1600" b="1" dirty="0">
                <a:latin typeface="Courier New" pitchFamily="49" charset="0"/>
                <a:cs typeface="Courier New" pitchFamily="49" charset="0"/>
              </a:rPr>
              <a:t>-------------+----------------------+----------</a:t>
            </a:r>
          </a:p>
          <a:p>
            <a:r>
              <a:rPr lang="en-CA" sz="1600" b="1" dirty="0">
                <a:latin typeface="Courier New" pitchFamily="49" charset="0"/>
                <a:cs typeface="Courier New" pitchFamily="49" charset="0"/>
              </a:rPr>
              <a:t>       Total |     9,182        777 |     9,959 </a:t>
            </a:r>
          </a:p>
          <a:p>
            <a:endParaRPr lang="en-CA" sz="1600" b="1" dirty="0">
              <a:latin typeface="Courier New" pitchFamily="49" charset="0"/>
              <a:cs typeface="Courier New" pitchFamily="49" charset="0"/>
            </a:endParaRPr>
          </a:p>
        </p:txBody>
      </p:sp>
      <p:sp>
        <p:nvSpPr>
          <p:cNvPr id="6" name="TextBox 5"/>
          <p:cNvSpPr txBox="1"/>
          <p:nvPr/>
        </p:nvSpPr>
        <p:spPr>
          <a:xfrm>
            <a:off x="7277438" y="1938898"/>
            <a:ext cx="1062236" cy="369332"/>
          </a:xfrm>
          <a:prstGeom prst="rect">
            <a:avLst/>
          </a:prstGeom>
          <a:noFill/>
          <a:ln>
            <a:solidFill>
              <a:schemeClr val="tx1"/>
            </a:solidFill>
          </a:ln>
        </p:spPr>
        <p:txBody>
          <a:bodyPr wrap="square" rtlCol="0">
            <a:spAutoFit/>
          </a:bodyPr>
          <a:lstStyle/>
          <a:p>
            <a:r>
              <a:rPr lang="en-CA" b="1" dirty="0">
                <a:solidFill>
                  <a:srgbClr val="FF0000"/>
                </a:solidFill>
              </a:rPr>
              <a:t>OR=5.3</a:t>
            </a:r>
          </a:p>
        </p:txBody>
      </p:sp>
      <p:sp>
        <p:nvSpPr>
          <p:cNvPr id="7" name="Rectangle 6"/>
          <p:cNvSpPr/>
          <p:nvPr/>
        </p:nvSpPr>
        <p:spPr>
          <a:xfrm>
            <a:off x="290127" y="3798603"/>
            <a:ext cx="8703265" cy="369332"/>
          </a:xfrm>
          <a:prstGeom prst="rect">
            <a:avLst/>
          </a:prstGeom>
        </p:spPr>
        <p:txBody>
          <a:bodyPr wrap="square">
            <a:spAutoFit/>
          </a:bodyPr>
          <a:lstStyle/>
          <a:p>
            <a:pPr marL="45720" indent="0">
              <a:buNone/>
            </a:pPr>
            <a:r>
              <a:rPr lang="en-CA" b="1" dirty="0">
                <a:solidFill>
                  <a:schemeClr val="tx2"/>
                </a:solidFill>
              </a:rPr>
              <a:t>If you select 50% cell a, 80% cell b, 20% of cell c, and 10% of cell d:</a:t>
            </a:r>
          </a:p>
        </p:txBody>
      </p:sp>
      <p:sp>
        <p:nvSpPr>
          <p:cNvPr id="10" name="Rectangle 9"/>
          <p:cNvSpPr/>
          <p:nvPr/>
        </p:nvSpPr>
        <p:spPr>
          <a:xfrm>
            <a:off x="290128" y="4549676"/>
            <a:ext cx="6696744" cy="2308324"/>
          </a:xfrm>
          <a:prstGeom prst="rect">
            <a:avLst/>
          </a:prstGeom>
        </p:spPr>
        <p:txBody>
          <a:bodyPr wrap="square">
            <a:spAutoFit/>
          </a:bodyPr>
          <a:lstStyle/>
          <a:p>
            <a:r>
              <a:rPr lang="en-CA" sz="1600" b="1" dirty="0">
                <a:latin typeface="Courier New" pitchFamily="49" charset="0"/>
                <a:cs typeface="Courier New" pitchFamily="49" charset="0"/>
              </a:rPr>
              <a:t>             |    final mortality</a:t>
            </a:r>
          </a:p>
          <a:p>
            <a:r>
              <a:rPr lang="en-CA" sz="1600" b="1" dirty="0">
                <a:latin typeface="Courier New" pitchFamily="49" charset="0"/>
                <a:cs typeface="Courier New" pitchFamily="49" charset="0"/>
              </a:rPr>
              <a:t>             |        status</a:t>
            </a:r>
          </a:p>
          <a:p>
            <a:r>
              <a:rPr lang="en-CA" sz="1600" b="1" dirty="0">
                <a:latin typeface="Courier New" pitchFamily="49" charset="0"/>
                <a:cs typeface="Courier New" pitchFamily="49" charset="0"/>
              </a:rPr>
              <a:t>         </a:t>
            </a:r>
            <a:r>
              <a:rPr lang="en-CA" sz="1600" b="1" dirty="0" err="1">
                <a:latin typeface="Courier New" pitchFamily="49" charset="0"/>
                <a:cs typeface="Courier New" pitchFamily="49" charset="0"/>
              </a:rPr>
              <a:t>hbp</a:t>
            </a:r>
            <a:r>
              <a:rPr lang="en-CA" sz="1600" b="1" dirty="0">
                <a:latin typeface="Courier New" pitchFamily="49" charset="0"/>
                <a:cs typeface="Courier New" pitchFamily="49" charset="0"/>
              </a:rPr>
              <a:t> |     Alive   Deceased |     Total</a:t>
            </a:r>
          </a:p>
          <a:p>
            <a:r>
              <a:rPr lang="en-CA" sz="1600" b="1" dirty="0">
                <a:latin typeface="Courier New" pitchFamily="49" charset="0"/>
                <a:cs typeface="Courier New" pitchFamily="49" charset="0"/>
              </a:rPr>
              <a:t>-------------+----------------------+----------</a:t>
            </a:r>
          </a:p>
          <a:p>
            <a:r>
              <a:rPr lang="en-CA" sz="1600" b="1" dirty="0">
                <a:latin typeface="Courier New" pitchFamily="49" charset="0"/>
                <a:cs typeface="Courier New" pitchFamily="49" charset="0"/>
              </a:rPr>
              <a:t>normotensive |     3,263        49  |     3,312 </a:t>
            </a:r>
          </a:p>
          <a:p>
            <a:r>
              <a:rPr lang="en-CA" sz="1600" b="1" dirty="0">
                <a:latin typeface="Courier New" pitchFamily="49" charset="0"/>
                <a:cs typeface="Courier New" pitchFamily="49" charset="0"/>
              </a:rPr>
              <a:t>hypertensive |     2,125        53  |     2,178 </a:t>
            </a:r>
          </a:p>
          <a:p>
            <a:r>
              <a:rPr lang="en-CA" sz="1600" b="1" dirty="0">
                <a:latin typeface="Courier New" pitchFamily="49" charset="0"/>
                <a:cs typeface="Courier New" pitchFamily="49" charset="0"/>
              </a:rPr>
              <a:t>-------------+----------------------+----------</a:t>
            </a:r>
          </a:p>
          <a:p>
            <a:r>
              <a:rPr lang="en-CA" sz="1600" b="1" dirty="0">
                <a:latin typeface="Courier New" pitchFamily="49" charset="0"/>
                <a:cs typeface="Courier New" pitchFamily="49" charset="0"/>
              </a:rPr>
              <a:t>       Total |     5,388        102 |     4,746 </a:t>
            </a:r>
          </a:p>
          <a:p>
            <a:endParaRPr lang="en-CA" sz="1600" b="1" dirty="0">
              <a:latin typeface="Courier New" pitchFamily="49" charset="0"/>
              <a:cs typeface="Courier New" pitchFamily="49" charset="0"/>
            </a:endParaRPr>
          </a:p>
        </p:txBody>
      </p:sp>
      <p:sp>
        <p:nvSpPr>
          <p:cNvPr id="11" name="TextBox 10"/>
          <p:cNvSpPr txBox="1"/>
          <p:nvPr/>
        </p:nvSpPr>
        <p:spPr>
          <a:xfrm>
            <a:off x="7277438" y="5157228"/>
            <a:ext cx="1062236" cy="369332"/>
          </a:xfrm>
          <a:prstGeom prst="rect">
            <a:avLst/>
          </a:prstGeom>
          <a:noFill/>
          <a:ln>
            <a:solidFill>
              <a:schemeClr val="tx1"/>
            </a:solidFill>
          </a:ln>
        </p:spPr>
        <p:txBody>
          <a:bodyPr wrap="square" rtlCol="0">
            <a:spAutoFit/>
          </a:bodyPr>
          <a:lstStyle/>
          <a:p>
            <a:r>
              <a:rPr lang="en-CA" b="1" dirty="0">
                <a:solidFill>
                  <a:srgbClr val="FF0000"/>
                </a:solidFill>
              </a:rPr>
              <a:t>OR=1.6</a:t>
            </a:r>
          </a:p>
        </p:txBody>
      </p:sp>
    </p:spTree>
    <p:extLst>
      <p:ext uri="{BB962C8B-B14F-4D97-AF65-F5344CB8AC3E}">
        <p14:creationId xmlns:p14="http://schemas.microsoft.com/office/powerpoint/2010/main" val="271963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42140"/>
            <a:ext cx="8645912" cy="584775"/>
          </a:xfrm>
          <a:prstGeom prst="rect">
            <a:avLst/>
          </a:prstGeom>
          <a:solidFill>
            <a:schemeClr val="bg1"/>
          </a:solidFill>
        </p:spPr>
        <p:txBody>
          <a:bodyPr wrap="square" rtlCol="0">
            <a:spAutoFit/>
          </a:bodyPr>
          <a:lstStyle/>
          <a:p>
            <a:r>
              <a:rPr lang="en-US" sz="3200" dirty="0"/>
              <a:t>Selection Bias Factor</a:t>
            </a:r>
          </a:p>
        </p:txBody>
      </p:sp>
      <p:sp>
        <p:nvSpPr>
          <p:cNvPr id="5" name="Rectangle 4"/>
          <p:cNvSpPr/>
          <p:nvPr/>
        </p:nvSpPr>
        <p:spPr>
          <a:xfrm>
            <a:off x="152398" y="1270494"/>
            <a:ext cx="8744175" cy="369332"/>
          </a:xfrm>
          <a:prstGeom prst="rect">
            <a:avLst/>
          </a:prstGeom>
        </p:spPr>
        <p:txBody>
          <a:bodyPr wrap="square">
            <a:spAutoFit/>
          </a:bodyPr>
          <a:lstStyle/>
          <a:p>
            <a:pPr marL="45720" indent="0">
              <a:buNone/>
            </a:pPr>
            <a:r>
              <a:rPr lang="en-CA" b="1" dirty="0">
                <a:solidFill>
                  <a:schemeClr val="tx2"/>
                </a:solidFill>
              </a:rPr>
              <a:t>If you select 50% of cases and 20% of controls- no selection bias:</a:t>
            </a:r>
          </a:p>
        </p:txBody>
      </p:sp>
      <p:graphicFrame>
        <p:nvGraphicFramePr>
          <p:cNvPr id="6" name="Table 5"/>
          <p:cNvGraphicFramePr>
            <a:graphicFrameLocks noGrp="1"/>
          </p:cNvGraphicFramePr>
          <p:nvPr>
            <p:extLst>
              <p:ext uri="{D42A27DB-BD31-4B8C-83A1-F6EECF244321}">
                <p14:modId xmlns:p14="http://schemas.microsoft.com/office/powerpoint/2010/main" val="2933911079"/>
              </p:ext>
            </p:extLst>
          </p:nvPr>
        </p:nvGraphicFramePr>
        <p:xfrm>
          <a:off x="1215615" y="1886767"/>
          <a:ext cx="4475180" cy="1645920"/>
        </p:xfrm>
        <a:graphic>
          <a:graphicData uri="http://schemas.openxmlformats.org/drawingml/2006/table">
            <a:tbl>
              <a:tblPr firstRow="1" bandRow="1">
                <a:tableStyleId>{5C22544A-7EE6-4342-B048-85BDC9FD1C3A}</a:tableStyleId>
              </a:tblPr>
              <a:tblGrid>
                <a:gridCol w="1423921">
                  <a:extLst>
                    <a:ext uri="{9D8B030D-6E8A-4147-A177-3AD203B41FA5}">
                      <a16:colId xmlns:a16="http://schemas.microsoft.com/office/drawing/2014/main" val="1548858365"/>
                    </a:ext>
                  </a:extLst>
                </a:gridCol>
                <a:gridCol w="1423921">
                  <a:extLst>
                    <a:ext uri="{9D8B030D-6E8A-4147-A177-3AD203B41FA5}">
                      <a16:colId xmlns:a16="http://schemas.microsoft.com/office/drawing/2014/main" val="20000"/>
                    </a:ext>
                  </a:extLst>
                </a:gridCol>
                <a:gridCol w="1627338">
                  <a:extLst>
                    <a:ext uri="{9D8B030D-6E8A-4147-A177-3AD203B41FA5}">
                      <a16:colId xmlns:a16="http://schemas.microsoft.com/office/drawing/2014/main" val="20001"/>
                    </a:ext>
                  </a:extLst>
                </a:gridCol>
              </a:tblGrid>
              <a:tr h="360040">
                <a:tc>
                  <a:txBody>
                    <a:bodyPr/>
                    <a:lstStyle/>
                    <a:p>
                      <a:pPr algn="ctr"/>
                      <a:endParaRPr lang="en-CA" sz="1800" b="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800" b="0" baseline="0" dirty="0">
                          <a:solidFill>
                            <a:schemeClr val="tx1"/>
                          </a:solidFill>
                        </a:rPr>
                        <a:t>Controls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800" b="0" dirty="0">
                          <a:solidFill>
                            <a:schemeClr val="tx1"/>
                          </a:solidFill>
                        </a:rPr>
                        <a:t>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3736598"/>
                  </a:ext>
                </a:extLst>
              </a:tr>
              <a:tr h="3600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dirty="0"/>
                        <a:t>Exposed</a:t>
                      </a:r>
                    </a:p>
                    <a:p>
                      <a:pPr algn="ctr"/>
                      <a:endParaRPr lang="en-CA" sz="1800" b="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baseline="0" dirty="0">
                          <a:solidFill>
                            <a:schemeClr val="tx1"/>
                          </a:solidFill>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dirty="0">
                          <a:solidFill>
                            <a:schemeClr val="tx1"/>
                          </a:solidFill>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305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b="0" baseline="0" dirty="0">
                          <a:solidFill>
                            <a:schemeClr val="tx1"/>
                          </a:solidFill>
                        </a:rPr>
                        <a:t>Unexposed</a:t>
                      </a:r>
                    </a:p>
                    <a:p>
                      <a:pPr algn="ctr"/>
                      <a:endParaRPr lang="en-CA"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baseline="0" dirty="0">
                          <a:solidFill>
                            <a:schemeClr val="tx1"/>
                          </a:solidFill>
                        </a:rPr>
                        <a:t>0.5</a:t>
                      </a:r>
                      <a:endParaRPr lang="en-CA"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baseline="0" dirty="0">
                          <a:solidFill>
                            <a:schemeClr val="tx1"/>
                          </a:solidFill>
                        </a:rPr>
                        <a:t>0.2</a:t>
                      </a:r>
                      <a:endParaRPr lang="en-CA"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TextBox 6"/>
          <p:cNvSpPr txBox="1"/>
          <p:nvPr/>
        </p:nvSpPr>
        <p:spPr>
          <a:xfrm>
            <a:off x="6132658" y="2413667"/>
            <a:ext cx="2448272" cy="430887"/>
          </a:xfrm>
          <a:prstGeom prst="rect">
            <a:avLst/>
          </a:prstGeom>
          <a:noFill/>
        </p:spPr>
        <p:txBody>
          <a:bodyPr wrap="square" rtlCol="0">
            <a:spAutoFit/>
          </a:bodyPr>
          <a:lstStyle/>
          <a:p>
            <a:r>
              <a:rPr lang="en-CA" sz="2200" dirty="0"/>
              <a:t>(.5*.2) / (.5*.2) = 1</a:t>
            </a:r>
          </a:p>
        </p:txBody>
      </p:sp>
      <p:sp>
        <p:nvSpPr>
          <p:cNvPr id="10" name="Rectangle 9"/>
          <p:cNvSpPr/>
          <p:nvPr/>
        </p:nvSpPr>
        <p:spPr>
          <a:xfrm>
            <a:off x="6113726" y="5332092"/>
            <a:ext cx="2768707" cy="430887"/>
          </a:xfrm>
          <a:prstGeom prst="rect">
            <a:avLst/>
          </a:prstGeom>
        </p:spPr>
        <p:txBody>
          <a:bodyPr wrap="none">
            <a:spAutoFit/>
          </a:bodyPr>
          <a:lstStyle/>
          <a:p>
            <a:r>
              <a:rPr lang="en-CA" sz="2200" dirty="0"/>
              <a:t>(.8*.2)/(.5*.1) = 0.31</a:t>
            </a:r>
          </a:p>
        </p:txBody>
      </p:sp>
      <p:graphicFrame>
        <p:nvGraphicFramePr>
          <p:cNvPr id="13" name="Table 12"/>
          <p:cNvGraphicFramePr>
            <a:graphicFrameLocks noGrp="1"/>
          </p:cNvGraphicFramePr>
          <p:nvPr>
            <p:extLst>
              <p:ext uri="{D42A27DB-BD31-4B8C-83A1-F6EECF244321}">
                <p14:modId xmlns:p14="http://schemas.microsoft.com/office/powerpoint/2010/main" val="1736426337"/>
              </p:ext>
            </p:extLst>
          </p:nvPr>
        </p:nvGraphicFramePr>
        <p:xfrm>
          <a:off x="968190" y="4857515"/>
          <a:ext cx="4475180" cy="1645920"/>
        </p:xfrm>
        <a:graphic>
          <a:graphicData uri="http://schemas.openxmlformats.org/drawingml/2006/table">
            <a:tbl>
              <a:tblPr firstRow="1" bandRow="1">
                <a:tableStyleId>{5C22544A-7EE6-4342-B048-85BDC9FD1C3A}</a:tableStyleId>
              </a:tblPr>
              <a:tblGrid>
                <a:gridCol w="1423921">
                  <a:extLst>
                    <a:ext uri="{9D8B030D-6E8A-4147-A177-3AD203B41FA5}">
                      <a16:colId xmlns:a16="http://schemas.microsoft.com/office/drawing/2014/main" val="1534808723"/>
                    </a:ext>
                  </a:extLst>
                </a:gridCol>
                <a:gridCol w="1423921">
                  <a:extLst>
                    <a:ext uri="{9D8B030D-6E8A-4147-A177-3AD203B41FA5}">
                      <a16:colId xmlns:a16="http://schemas.microsoft.com/office/drawing/2014/main" val="4263519809"/>
                    </a:ext>
                  </a:extLst>
                </a:gridCol>
                <a:gridCol w="1627338">
                  <a:extLst>
                    <a:ext uri="{9D8B030D-6E8A-4147-A177-3AD203B41FA5}">
                      <a16:colId xmlns:a16="http://schemas.microsoft.com/office/drawing/2014/main" val="1282401928"/>
                    </a:ext>
                  </a:extLst>
                </a:gridCol>
              </a:tblGrid>
              <a:tr h="360040">
                <a:tc>
                  <a:txBody>
                    <a:bodyPr/>
                    <a:lstStyle/>
                    <a:p>
                      <a:pPr algn="ctr"/>
                      <a:endParaRPr lang="en-CA" sz="1800" b="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800" b="0" baseline="0" dirty="0">
                          <a:solidFill>
                            <a:schemeClr val="tx1"/>
                          </a:solidFill>
                        </a:rPr>
                        <a:t>Controls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800" b="0" dirty="0">
                          <a:solidFill>
                            <a:schemeClr val="tx1"/>
                          </a:solidFill>
                        </a:rPr>
                        <a:t>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2917593"/>
                  </a:ext>
                </a:extLst>
              </a:tr>
              <a:tr h="3600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dirty="0"/>
                        <a:t>Unexposed</a:t>
                      </a:r>
                    </a:p>
                    <a:p>
                      <a:pPr algn="ctr"/>
                      <a:endParaRPr lang="en-CA" sz="1800" b="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baseline="0" dirty="0">
                          <a:solidFill>
                            <a:schemeClr val="tx1"/>
                          </a:solidFill>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dirty="0">
                          <a:solidFill>
                            <a:schemeClr val="tx1"/>
                          </a:solidFill>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391900"/>
                  </a:ext>
                </a:extLst>
              </a:tr>
              <a:tr h="51305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b="0" baseline="0" dirty="0">
                          <a:solidFill>
                            <a:schemeClr val="tx1"/>
                          </a:solidFill>
                        </a:rPr>
                        <a:t>Exposed</a:t>
                      </a:r>
                    </a:p>
                    <a:p>
                      <a:pPr algn="ctr"/>
                      <a:endParaRPr lang="en-CA"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dirty="0"/>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dirty="0"/>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9727501"/>
                  </a:ext>
                </a:extLst>
              </a:tr>
            </a:tbl>
          </a:graphicData>
        </a:graphic>
      </p:graphicFrame>
      <p:sp>
        <p:nvSpPr>
          <p:cNvPr id="9" name="Rectangle 8"/>
          <p:cNvSpPr/>
          <p:nvPr/>
        </p:nvSpPr>
        <p:spPr>
          <a:xfrm>
            <a:off x="290127" y="3798603"/>
            <a:ext cx="8703265" cy="646331"/>
          </a:xfrm>
          <a:prstGeom prst="rect">
            <a:avLst/>
          </a:prstGeom>
        </p:spPr>
        <p:txBody>
          <a:bodyPr wrap="square">
            <a:spAutoFit/>
          </a:bodyPr>
          <a:lstStyle/>
          <a:p>
            <a:pPr marL="45720" indent="0">
              <a:buNone/>
            </a:pPr>
            <a:r>
              <a:rPr lang="en-CA" b="1" dirty="0">
                <a:solidFill>
                  <a:schemeClr val="tx2"/>
                </a:solidFill>
              </a:rPr>
              <a:t>If you select 50% of unexposed controls, 80% of exposed controls, 20% of unexposed cases, and 10% of exposed cases:</a:t>
            </a:r>
          </a:p>
        </p:txBody>
      </p:sp>
      <p:sp>
        <p:nvSpPr>
          <p:cNvPr id="2" name="Rectangle 1"/>
          <p:cNvSpPr/>
          <p:nvPr/>
        </p:nvSpPr>
        <p:spPr>
          <a:xfrm>
            <a:off x="1790" y="3779628"/>
            <a:ext cx="8991602" cy="3078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15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233082"/>
            <a:ext cx="8378415" cy="584775"/>
          </a:xfrm>
          <a:prstGeom prst="rect">
            <a:avLst/>
          </a:prstGeom>
          <a:solidFill>
            <a:schemeClr val="bg1"/>
          </a:solidFill>
        </p:spPr>
        <p:txBody>
          <a:bodyPr wrap="square" rtlCol="0">
            <a:spAutoFit/>
          </a:bodyPr>
          <a:lstStyle/>
          <a:p>
            <a:r>
              <a:rPr lang="en-US" sz="3200" dirty="0"/>
              <a:t>Bias Analysis for Selection Bias</a:t>
            </a:r>
          </a:p>
        </p:txBody>
      </p:sp>
      <p:sp>
        <p:nvSpPr>
          <p:cNvPr id="5" name="Rectangle 4"/>
          <p:cNvSpPr/>
          <p:nvPr/>
        </p:nvSpPr>
        <p:spPr>
          <a:xfrm>
            <a:off x="469882" y="1399747"/>
            <a:ext cx="8060932" cy="4154983"/>
          </a:xfrm>
          <a:prstGeom prst="rect">
            <a:avLst/>
          </a:prstGeom>
        </p:spPr>
        <p:txBody>
          <a:bodyPr wrap="square">
            <a:spAutoFit/>
          </a:bodyPr>
          <a:lstStyle/>
          <a:p>
            <a:pPr marL="45720" indent="0">
              <a:buNone/>
            </a:pPr>
            <a:r>
              <a:rPr lang="en-CA" sz="2400" dirty="0"/>
              <a:t>-In the previous exercise with high blood pressure and mortality, we had the </a:t>
            </a:r>
            <a:r>
              <a:rPr lang="en-CA" sz="2400" b="1" dirty="0"/>
              <a:t>master 2x2 table </a:t>
            </a:r>
            <a:r>
              <a:rPr lang="en-CA" sz="2400" dirty="0"/>
              <a:t>and applied sampling fractions to get a </a:t>
            </a:r>
            <a:r>
              <a:rPr lang="en-CA" sz="2400" b="1" dirty="0"/>
              <a:t>biased table </a:t>
            </a:r>
            <a:r>
              <a:rPr lang="en-CA" sz="2400" dirty="0"/>
              <a:t>(and biased effect estimate)</a:t>
            </a:r>
          </a:p>
          <a:p>
            <a:pPr marL="45720" indent="0">
              <a:buNone/>
            </a:pPr>
            <a:endParaRPr lang="en-CA" sz="2400" dirty="0"/>
          </a:p>
          <a:p>
            <a:pPr marL="45720" indent="0">
              <a:buNone/>
            </a:pPr>
            <a:endParaRPr lang="en-CA" sz="2400" dirty="0"/>
          </a:p>
          <a:p>
            <a:pPr marL="45720" indent="0">
              <a:buNone/>
            </a:pPr>
            <a:r>
              <a:rPr lang="en-CA" sz="2400" dirty="0"/>
              <a:t>-In general, for bias analysis we need to work backwards, we have the </a:t>
            </a:r>
            <a:r>
              <a:rPr lang="en-CA" sz="2400" b="1" dirty="0"/>
              <a:t>biased table </a:t>
            </a:r>
            <a:r>
              <a:rPr lang="en-CA" sz="2400" dirty="0"/>
              <a:t>(and biased effect estimate), and need to get back to the </a:t>
            </a:r>
            <a:r>
              <a:rPr lang="en-CA" sz="2400" b="1" dirty="0"/>
              <a:t>master 2x2 table</a:t>
            </a:r>
          </a:p>
          <a:p>
            <a:pPr marL="45720" indent="0">
              <a:buNone/>
            </a:pPr>
            <a:endParaRPr lang="en-CA" sz="2400" dirty="0"/>
          </a:p>
          <a:p>
            <a:pPr marL="45720" indent="0">
              <a:buNone/>
            </a:pPr>
            <a:endParaRPr lang="en-CA" sz="2400" dirty="0"/>
          </a:p>
        </p:txBody>
      </p:sp>
    </p:spTree>
    <p:extLst>
      <p:ext uri="{BB962C8B-B14F-4D97-AF65-F5344CB8AC3E}">
        <p14:creationId xmlns:p14="http://schemas.microsoft.com/office/powerpoint/2010/main" val="57193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4186518" cy="584775"/>
          </a:xfrm>
          <a:prstGeom prst="rect">
            <a:avLst/>
          </a:prstGeom>
          <a:solidFill>
            <a:schemeClr val="bg1"/>
          </a:solidFill>
        </p:spPr>
        <p:txBody>
          <a:bodyPr wrap="square" rtlCol="0">
            <a:spAutoFit/>
          </a:bodyPr>
          <a:lstStyle/>
          <a:p>
            <a:r>
              <a:rPr lang="en-US" sz="3200" dirty="0"/>
              <a:t>Motivating Example</a:t>
            </a:r>
          </a:p>
        </p:txBody>
      </p:sp>
      <p:pic>
        <p:nvPicPr>
          <p:cNvPr id="5" name="Picture 4"/>
          <p:cNvPicPr>
            <a:picLocks noChangeAspect="1"/>
          </p:cNvPicPr>
          <p:nvPr/>
        </p:nvPicPr>
        <p:blipFill>
          <a:blip r:embed="rId2"/>
          <a:stretch>
            <a:fillRect/>
          </a:stretch>
        </p:blipFill>
        <p:spPr>
          <a:xfrm>
            <a:off x="423104" y="1243220"/>
            <a:ext cx="8030381" cy="3526005"/>
          </a:xfrm>
          <a:prstGeom prst="rect">
            <a:avLst/>
          </a:prstGeom>
        </p:spPr>
      </p:pic>
      <p:sp>
        <p:nvSpPr>
          <p:cNvPr id="6" name="TextBox 5"/>
          <p:cNvSpPr txBox="1"/>
          <p:nvPr/>
        </p:nvSpPr>
        <p:spPr>
          <a:xfrm>
            <a:off x="423105" y="4809429"/>
            <a:ext cx="8354388" cy="769441"/>
          </a:xfrm>
          <a:prstGeom prst="rect">
            <a:avLst/>
          </a:prstGeom>
          <a:noFill/>
          <a:ln>
            <a:solidFill>
              <a:srgbClr val="FF0000"/>
            </a:solidFill>
          </a:ln>
        </p:spPr>
        <p:txBody>
          <a:bodyPr wrap="square" rtlCol="0">
            <a:spAutoFit/>
          </a:bodyPr>
          <a:lstStyle/>
          <a:p>
            <a:r>
              <a:rPr lang="en-US" sz="2200" dirty="0"/>
              <a:t>Conclusion: Having 0 risk factors results in a 54% </a:t>
            </a:r>
            <a:r>
              <a:rPr lang="en-US" sz="2200" b="1" i="1" dirty="0"/>
              <a:t>lower</a:t>
            </a:r>
            <a:r>
              <a:rPr lang="en-US" sz="2200" dirty="0"/>
              <a:t> mortality risk than having 5 risk factors</a:t>
            </a:r>
          </a:p>
        </p:txBody>
      </p:sp>
    </p:spTree>
    <p:extLst>
      <p:ext uri="{BB962C8B-B14F-4D97-AF65-F5344CB8AC3E}">
        <p14:creationId xmlns:p14="http://schemas.microsoft.com/office/powerpoint/2010/main" val="117200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233082"/>
            <a:ext cx="7216588" cy="584776"/>
          </a:xfrm>
          <a:prstGeom prst="rect">
            <a:avLst/>
          </a:prstGeom>
          <a:solidFill>
            <a:schemeClr val="bg1"/>
          </a:solidFill>
        </p:spPr>
        <p:txBody>
          <a:bodyPr wrap="square" rtlCol="0">
            <a:spAutoFit/>
          </a:bodyPr>
          <a:lstStyle/>
          <a:p>
            <a:r>
              <a:rPr lang="en-US" sz="3200" dirty="0"/>
              <a:t>Bias analysis for selection bias</a:t>
            </a:r>
          </a:p>
        </p:txBody>
      </p:sp>
      <p:sp>
        <p:nvSpPr>
          <p:cNvPr id="3" name="TextBox 2"/>
          <p:cNvSpPr txBox="1"/>
          <p:nvPr/>
        </p:nvSpPr>
        <p:spPr>
          <a:xfrm>
            <a:off x="398033" y="1290918"/>
            <a:ext cx="7799294" cy="2954655"/>
          </a:xfrm>
          <a:prstGeom prst="rect">
            <a:avLst/>
          </a:prstGeom>
          <a:noFill/>
        </p:spPr>
        <p:txBody>
          <a:bodyPr wrap="square" rtlCol="0">
            <a:spAutoFit/>
          </a:bodyPr>
          <a:lstStyle/>
          <a:p>
            <a:pPr marL="342900" indent="-342900">
              <a:buAutoNum type="arabicPeriod"/>
            </a:pPr>
            <a:r>
              <a:rPr lang="en-US" sz="2800" dirty="0"/>
              <a:t>Need estimate of sampling fractions</a:t>
            </a:r>
          </a:p>
          <a:p>
            <a:pPr marL="342900" indent="-342900">
              <a:buAutoNum type="arabicPeriod"/>
            </a:pPr>
            <a:endParaRPr lang="en-US" sz="2800" dirty="0"/>
          </a:p>
          <a:p>
            <a:pPr marL="342900" indent="-342900">
              <a:buAutoNum type="arabicPeriod"/>
            </a:pPr>
            <a:r>
              <a:rPr lang="en-US" sz="2800" dirty="0"/>
              <a:t>Use sampling fractions to adjust the biased estimates</a:t>
            </a:r>
          </a:p>
          <a:p>
            <a:pPr marL="342900" indent="-342900">
              <a:buAutoNum type="arabicPeriod"/>
            </a:pPr>
            <a:endParaRPr lang="en-US" sz="2800" dirty="0"/>
          </a:p>
          <a:p>
            <a:endParaRPr lang="en-US" sz="2800" dirty="0"/>
          </a:p>
          <a:p>
            <a:pPr marL="342900" indent="-342900">
              <a:buAutoNum type="arabicPeriod"/>
            </a:pPr>
            <a:endParaRPr lang="en-US" dirty="0"/>
          </a:p>
        </p:txBody>
      </p:sp>
      <p:pic>
        <p:nvPicPr>
          <p:cNvPr id="9" name="Picture 8"/>
          <p:cNvPicPr>
            <a:picLocks noChangeAspect="1"/>
          </p:cNvPicPr>
          <p:nvPr/>
        </p:nvPicPr>
        <p:blipFill>
          <a:blip r:embed="rId3"/>
          <a:stretch>
            <a:fillRect/>
          </a:stretch>
        </p:blipFill>
        <p:spPr>
          <a:xfrm>
            <a:off x="2100263" y="3487573"/>
            <a:ext cx="3939393" cy="1231060"/>
          </a:xfrm>
          <a:prstGeom prst="rect">
            <a:avLst/>
          </a:prstGeom>
        </p:spPr>
      </p:pic>
      <p:sp>
        <p:nvSpPr>
          <p:cNvPr id="2" name="TextBox 1"/>
          <p:cNvSpPr txBox="1"/>
          <p:nvPr/>
        </p:nvSpPr>
        <p:spPr>
          <a:xfrm>
            <a:off x="445760" y="4483358"/>
            <a:ext cx="121595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Corrected OR</a:t>
            </a:r>
          </a:p>
        </p:txBody>
      </p:sp>
      <p:sp>
        <p:nvSpPr>
          <p:cNvPr id="6" name="TextBox 5"/>
          <p:cNvSpPr txBox="1"/>
          <p:nvPr/>
        </p:nvSpPr>
        <p:spPr>
          <a:xfrm>
            <a:off x="2984446" y="4805462"/>
            <a:ext cx="121595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Biased OR</a:t>
            </a:r>
          </a:p>
        </p:txBody>
      </p:sp>
      <p:sp>
        <p:nvSpPr>
          <p:cNvPr id="7" name="TextBox 6"/>
          <p:cNvSpPr txBox="1"/>
          <p:nvPr/>
        </p:nvSpPr>
        <p:spPr>
          <a:xfrm>
            <a:off x="7057177" y="3779937"/>
            <a:ext cx="121595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Sampling fractions</a:t>
            </a:r>
          </a:p>
        </p:txBody>
      </p:sp>
      <p:cxnSp>
        <p:nvCxnSpPr>
          <p:cNvPr id="5" name="Straight Arrow Connector 4"/>
          <p:cNvCxnSpPr>
            <a:stCxn id="2" idx="0"/>
          </p:cNvCxnSpPr>
          <p:nvPr/>
        </p:nvCxnSpPr>
        <p:spPr>
          <a:xfrm flipV="1">
            <a:off x="1053739" y="4103103"/>
            <a:ext cx="1183623" cy="38025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a:stCxn id="6" idx="0"/>
          </p:cNvCxnSpPr>
          <p:nvPr/>
        </p:nvCxnSpPr>
        <p:spPr>
          <a:xfrm flipH="1" flipV="1">
            <a:off x="3589506" y="4158938"/>
            <a:ext cx="2919" cy="64652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a:stCxn id="7" idx="1"/>
          </p:cNvCxnSpPr>
          <p:nvPr/>
        </p:nvCxnSpPr>
        <p:spPr>
          <a:xfrm flipH="1">
            <a:off x="6039656" y="4103103"/>
            <a:ext cx="1017521"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7" name="Right Brace 16"/>
          <p:cNvSpPr/>
          <p:nvPr/>
        </p:nvSpPr>
        <p:spPr>
          <a:xfrm>
            <a:off x="5866571" y="3590339"/>
            <a:ext cx="87549" cy="1025525"/>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6062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7575"/>
            <a:ext cx="8784077" cy="800219"/>
          </a:xfrm>
          <a:prstGeom prst="rect">
            <a:avLst/>
          </a:prstGeom>
          <a:solidFill>
            <a:schemeClr val="bg1"/>
          </a:solidFill>
        </p:spPr>
        <p:txBody>
          <a:bodyPr wrap="square" rtlCol="0">
            <a:spAutoFit/>
          </a:bodyPr>
          <a:lstStyle/>
          <a:p>
            <a:r>
              <a:rPr lang="en-US" sz="2400" dirty="0"/>
              <a:t>Example: </a:t>
            </a:r>
            <a:r>
              <a:rPr lang="en-US" sz="2200" dirty="0"/>
              <a:t>examining the relationship between obesity and mortality in HF patients </a:t>
            </a:r>
          </a:p>
        </p:txBody>
      </p:sp>
      <p:sp>
        <p:nvSpPr>
          <p:cNvPr id="7" name="TextBox 6"/>
          <p:cNvSpPr txBox="1"/>
          <p:nvPr/>
        </p:nvSpPr>
        <p:spPr>
          <a:xfrm>
            <a:off x="252400" y="4695512"/>
            <a:ext cx="3191192" cy="1754326"/>
          </a:xfrm>
          <a:prstGeom prst="rect">
            <a:avLst/>
          </a:prstGeom>
          <a:noFill/>
        </p:spPr>
        <p:txBody>
          <a:bodyPr wrap="square" rtlCol="0">
            <a:spAutoFit/>
          </a:bodyPr>
          <a:lstStyle/>
          <a:p>
            <a:pPr algn="ctr"/>
            <a:r>
              <a:rPr lang="en-US" dirty="0"/>
              <a:t>You suspect there is collider stratification bias due to conditioning on a variable affected by exposure (HF) and sharing common causes with the outcome</a:t>
            </a:r>
          </a:p>
        </p:txBody>
      </p:sp>
      <p:sp>
        <p:nvSpPr>
          <p:cNvPr id="9" name="Rectangle 8"/>
          <p:cNvSpPr/>
          <p:nvPr/>
        </p:nvSpPr>
        <p:spPr>
          <a:xfrm>
            <a:off x="0" y="1299830"/>
            <a:ext cx="9144000" cy="2800766"/>
          </a:xfrm>
          <a:prstGeom prst="rect">
            <a:avLst/>
          </a:prstGeom>
        </p:spPr>
        <p:txBody>
          <a:bodyPr wrap="square">
            <a:spAutoFit/>
          </a:bodyPr>
          <a:lstStyle/>
          <a:p>
            <a:r>
              <a:rPr lang="mr-IN" sz="1600" dirty="0">
                <a:latin typeface="Courier"/>
                <a:cs typeface="Courier"/>
              </a:rPr>
              <a:t> Proportion</a:t>
            </a:r>
          </a:p>
          <a:p>
            <a:r>
              <a:rPr lang="mr-IN" sz="1600" dirty="0">
                <a:latin typeface="Courier"/>
                <a:cs typeface="Courier"/>
              </a:rPr>
              <a:t>                 |   </a:t>
            </a:r>
            <a:r>
              <a:rPr lang="en-US" sz="1600" dirty="0">
                <a:latin typeface="Courier"/>
                <a:cs typeface="Courier"/>
              </a:rPr>
              <a:t>obese</a:t>
            </a:r>
            <a:r>
              <a:rPr lang="mr-IN" sz="1600" dirty="0">
                <a:latin typeface="Courier"/>
                <a:cs typeface="Courier"/>
              </a:rPr>
              <a:t>  </a:t>
            </a:r>
            <a:r>
              <a:rPr lang="en-US" sz="1600" dirty="0">
                <a:latin typeface="Courier"/>
                <a:cs typeface="Courier"/>
              </a:rPr>
              <a:t>  </a:t>
            </a:r>
            <a:r>
              <a:rPr lang="mr-IN" sz="1600" dirty="0">
                <a:latin typeface="Courier"/>
                <a:cs typeface="Courier"/>
              </a:rPr>
              <a:t> </a:t>
            </a:r>
            <a:r>
              <a:rPr lang="en-US" sz="1600" dirty="0">
                <a:latin typeface="Courier"/>
                <a:cs typeface="Courier"/>
              </a:rPr>
              <a:t>non-obese</a:t>
            </a:r>
            <a:r>
              <a:rPr lang="mr-IN" sz="1600" dirty="0">
                <a:latin typeface="Courier"/>
                <a:cs typeface="Courier"/>
              </a:rPr>
              <a:t>  |      Total     Exposed</a:t>
            </a:r>
          </a:p>
          <a:p>
            <a:r>
              <a:rPr lang="mr-IN" sz="1600" dirty="0">
                <a:latin typeface="Courier"/>
                <a:cs typeface="Courier"/>
              </a:rPr>
              <a:t>-----------------+------------------------+------------------------</a:t>
            </a:r>
          </a:p>
          <a:p>
            <a:r>
              <a:rPr lang="mr-IN" sz="1600" dirty="0">
                <a:latin typeface="Courier"/>
                <a:cs typeface="Courier"/>
              </a:rPr>
              <a:t>           </a:t>
            </a:r>
            <a:r>
              <a:rPr lang="en-CA" sz="1600" dirty="0">
                <a:latin typeface="Courier"/>
                <a:cs typeface="Courier"/>
              </a:rPr>
              <a:t>Dead</a:t>
            </a:r>
            <a:r>
              <a:rPr lang="mr-IN" sz="1600" dirty="0">
                <a:latin typeface="Courier"/>
                <a:cs typeface="Courier"/>
              </a:rPr>
              <a:t> </a:t>
            </a:r>
            <a:r>
              <a:rPr lang="en-CA" sz="1600" dirty="0">
                <a:latin typeface="Courier"/>
                <a:cs typeface="Courier"/>
              </a:rPr>
              <a:t> </a:t>
            </a:r>
            <a:r>
              <a:rPr lang="mr-IN" sz="1600" dirty="0">
                <a:latin typeface="Courier"/>
                <a:cs typeface="Courier"/>
              </a:rPr>
              <a:t>|       998         977  |       1975       0.5053</a:t>
            </a:r>
          </a:p>
          <a:p>
            <a:r>
              <a:rPr lang="mr-IN" sz="1600" dirty="0">
                <a:latin typeface="Courier"/>
                <a:cs typeface="Courier"/>
              </a:rPr>
              <a:t>      </a:t>
            </a:r>
            <a:r>
              <a:rPr lang="en-CA" sz="1600" dirty="0">
                <a:latin typeface="Courier"/>
                <a:cs typeface="Courier"/>
              </a:rPr>
              <a:t>   </a:t>
            </a:r>
            <a:r>
              <a:rPr lang="mr-IN" sz="1600" dirty="0">
                <a:latin typeface="Courier"/>
                <a:cs typeface="Courier"/>
              </a:rPr>
              <a:t>  </a:t>
            </a:r>
            <a:r>
              <a:rPr lang="en-CA" sz="1600" dirty="0">
                <a:latin typeface="Courier"/>
                <a:cs typeface="Courier"/>
              </a:rPr>
              <a:t>Alive </a:t>
            </a:r>
            <a:r>
              <a:rPr lang="mr-IN" sz="1600" dirty="0">
                <a:latin typeface="Courier"/>
                <a:cs typeface="Courier"/>
              </a:rPr>
              <a:t>|      2086        1606  |       3692       0.5650</a:t>
            </a:r>
          </a:p>
          <a:p>
            <a:r>
              <a:rPr lang="mr-IN" sz="1600" dirty="0">
                <a:latin typeface="Courier"/>
                <a:cs typeface="Courier"/>
              </a:rPr>
              <a:t>-----------------+------------------------+------------------------</a:t>
            </a:r>
          </a:p>
          <a:p>
            <a:r>
              <a:rPr lang="mr-IN" sz="1600" dirty="0">
                <a:latin typeface="Courier"/>
                <a:cs typeface="Courier"/>
              </a:rPr>
              <a:t>           Total |      3084        2583  |       5667       0.5442</a:t>
            </a:r>
          </a:p>
          <a:p>
            <a:r>
              <a:rPr lang="mr-IN" sz="1600" dirty="0">
                <a:latin typeface="Courier"/>
                <a:cs typeface="Courier"/>
              </a:rPr>
              <a:t>                 |                        |</a:t>
            </a:r>
          </a:p>
          <a:p>
            <a:r>
              <a:rPr lang="mr-IN" sz="1600" dirty="0">
                <a:latin typeface="Courier"/>
                <a:cs typeface="Courier"/>
              </a:rPr>
              <a:t>                 |      Point estimate    |    [95% Conf. Interval]</a:t>
            </a:r>
          </a:p>
          <a:p>
            <a:r>
              <a:rPr lang="mr-IN" sz="1600" dirty="0">
                <a:latin typeface="Courier"/>
                <a:cs typeface="Courier"/>
              </a:rPr>
              <a:t>                 |------------------------+------------------------</a:t>
            </a:r>
          </a:p>
          <a:p>
            <a:r>
              <a:rPr lang="mr-IN" sz="1600" dirty="0">
                <a:latin typeface="Courier"/>
                <a:cs typeface="Courier"/>
              </a:rPr>
              <a:t>      Odds ratio |         .7864429       |    .7037068    .8789046</a:t>
            </a:r>
            <a:endParaRPr lang="en-US" sz="1600" dirty="0">
              <a:latin typeface="Courier"/>
              <a:cs typeface="Courier"/>
            </a:endParaRPr>
          </a:p>
        </p:txBody>
      </p:sp>
      <p:pic>
        <p:nvPicPr>
          <p:cNvPr id="3" name="Picture 2"/>
          <p:cNvPicPr>
            <a:picLocks noChangeAspect="1"/>
          </p:cNvPicPr>
          <p:nvPr/>
        </p:nvPicPr>
        <p:blipFill>
          <a:blip r:embed="rId3"/>
          <a:stretch>
            <a:fillRect/>
          </a:stretch>
        </p:blipFill>
        <p:spPr>
          <a:xfrm>
            <a:off x="4221804" y="4797612"/>
            <a:ext cx="3317132" cy="1550126"/>
          </a:xfrm>
          <a:prstGeom prst="rect">
            <a:avLst/>
          </a:prstGeom>
        </p:spPr>
      </p:pic>
    </p:spTree>
    <p:extLst>
      <p:ext uri="{BB962C8B-B14F-4D97-AF65-F5344CB8AC3E}">
        <p14:creationId xmlns:p14="http://schemas.microsoft.com/office/powerpoint/2010/main" val="2278256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0132" y="80580"/>
            <a:ext cx="8516035" cy="584776"/>
          </a:xfrm>
          <a:prstGeom prst="rect">
            <a:avLst/>
          </a:prstGeom>
          <a:solidFill>
            <a:srgbClr val="FFFFFF"/>
          </a:solidFill>
        </p:spPr>
        <p:txBody>
          <a:bodyPr wrap="square" rtlCol="0">
            <a:spAutoFit/>
          </a:bodyPr>
          <a:lstStyle/>
          <a:p>
            <a:r>
              <a:rPr lang="en-US" sz="3200" dirty="0"/>
              <a:t>Where to get estimates of sampling fractions?</a:t>
            </a:r>
          </a:p>
        </p:txBody>
      </p:sp>
      <p:sp>
        <p:nvSpPr>
          <p:cNvPr id="8" name="Rectangle 7"/>
          <p:cNvSpPr/>
          <p:nvPr/>
        </p:nvSpPr>
        <p:spPr>
          <a:xfrm>
            <a:off x="0" y="1126399"/>
            <a:ext cx="8945573" cy="430887"/>
          </a:xfrm>
          <a:prstGeom prst="rect">
            <a:avLst/>
          </a:prstGeom>
        </p:spPr>
        <p:txBody>
          <a:bodyPr wrap="square">
            <a:spAutoFit/>
          </a:bodyPr>
          <a:lstStyle/>
          <a:p>
            <a:pPr marL="45720"/>
            <a:r>
              <a:rPr lang="en-CA" sz="2200" dirty="0"/>
              <a:t>Need population representative data to estimate selection probabilities</a:t>
            </a:r>
          </a:p>
        </p:txBody>
      </p:sp>
      <p:sp>
        <p:nvSpPr>
          <p:cNvPr id="9" name="Rectangle 8"/>
          <p:cNvSpPr/>
          <p:nvPr/>
        </p:nvSpPr>
        <p:spPr>
          <a:xfrm>
            <a:off x="280132" y="1669287"/>
            <a:ext cx="8441334" cy="646331"/>
          </a:xfrm>
          <a:prstGeom prst="rect">
            <a:avLst/>
          </a:prstGeom>
        </p:spPr>
        <p:txBody>
          <a:bodyPr wrap="square">
            <a:spAutoFit/>
          </a:bodyPr>
          <a:lstStyle/>
          <a:p>
            <a:pPr algn="ctr"/>
            <a:r>
              <a:rPr lang="en-CA" dirty="0"/>
              <a:t>Use data from the 1999-2000 and 2001-2002 US National Health and Nutrition Examination Survey (NHANES) </a:t>
            </a:r>
          </a:p>
        </p:txBody>
      </p:sp>
      <p:graphicFrame>
        <p:nvGraphicFramePr>
          <p:cNvPr id="10" name="Table 9"/>
          <p:cNvGraphicFramePr>
            <a:graphicFrameLocks noGrp="1"/>
          </p:cNvGraphicFramePr>
          <p:nvPr>
            <p:extLst>
              <p:ext uri="{D42A27DB-BD31-4B8C-83A1-F6EECF244321}">
                <p14:modId xmlns:p14="http://schemas.microsoft.com/office/powerpoint/2010/main" val="58358836"/>
              </p:ext>
            </p:extLst>
          </p:nvPr>
        </p:nvGraphicFramePr>
        <p:xfrm>
          <a:off x="1124496" y="2815195"/>
          <a:ext cx="4356486" cy="1111032"/>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rPr>
                        <a:t>Non-obese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a:solidFill>
                            <a:schemeClr val="tx2"/>
                          </a:solidFill>
                        </a:rPr>
                        <a:t>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258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9352">
                <a:tc>
                  <a:txBody>
                    <a:bodyPr/>
                    <a:lstStyle/>
                    <a:p>
                      <a:pPr algn="ctr"/>
                      <a:r>
                        <a:rPr lang="en-CA" dirty="0">
                          <a:solidFill>
                            <a:schemeClr val="tx2"/>
                          </a:solidFill>
                        </a:rPr>
                        <a:t>Alive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3270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3096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79141895"/>
              </p:ext>
            </p:extLst>
          </p:nvPr>
        </p:nvGraphicFramePr>
        <p:xfrm>
          <a:off x="1124496" y="4162518"/>
          <a:ext cx="4356486" cy="1112520"/>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rPr>
                        <a:t>Non-obese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a:solidFill>
                            <a:schemeClr val="tx2"/>
                          </a:solidFill>
                        </a:rPr>
                        <a:t>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a:solidFill>
                            <a:schemeClr val="tx2"/>
                          </a:solidFill>
                        </a:rPr>
                        <a:t>Alive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957938236"/>
              </p:ext>
            </p:extLst>
          </p:nvPr>
        </p:nvGraphicFramePr>
        <p:xfrm>
          <a:off x="1124496" y="5589240"/>
          <a:ext cx="4356486" cy="1112520"/>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rPr>
                        <a:t>Non-obese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a:solidFill>
                            <a:schemeClr val="tx2"/>
                          </a:solidFill>
                        </a:rPr>
                        <a:t>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0.132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0.113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a:solidFill>
                            <a:schemeClr val="tx2"/>
                          </a:solidFill>
                        </a:rPr>
                        <a:t>Alive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0.021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3" name="TextBox 12"/>
          <p:cNvSpPr txBox="1"/>
          <p:nvPr/>
        </p:nvSpPr>
        <p:spPr>
          <a:xfrm>
            <a:off x="5752059" y="3099872"/>
            <a:ext cx="3044108" cy="369332"/>
          </a:xfrm>
          <a:prstGeom prst="rect">
            <a:avLst/>
          </a:prstGeom>
          <a:noFill/>
        </p:spPr>
        <p:txBody>
          <a:bodyPr wrap="square" rtlCol="0">
            <a:spAutoFit/>
          </a:bodyPr>
          <a:lstStyle/>
          <a:p>
            <a:r>
              <a:rPr lang="en-US" dirty="0"/>
              <a:t>Total NHANES cohort</a:t>
            </a:r>
          </a:p>
        </p:txBody>
      </p:sp>
      <p:sp>
        <p:nvSpPr>
          <p:cNvPr id="14" name="TextBox 13"/>
          <p:cNvSpPr txBox="1"/>
          <p:nvPr/>
        </p:nvSpPr>
        <p:spPr>
          <a:xfrm>
            <a:off x="5752059" y="4391381"/>
            <a:ext cx="3044108" cy="369332"/>
          </a:xfrm>
          <a:prstGeom prst="rect">
            <a:avLst/>
          </a:prstGeom>
          <a:noFill/>
        </p:spPr>
        <p:txBody>
          <a:bodyPr wrap="square" rtlCol="0">
            <a:spAutoFit/>
          </a:bodyPr>
          <a:lstStyle/>
          <a:p>
            <a:r>
              <a:rPr lang="en-US" dirty="0"/>
              <a:t>NHANES HF=1</a:t>
            </a:r>
          </a:p>
        </p:txBody>
      </p:sp>
      <p:sp>
        <p:nvSpPr>
          <p:cNvPr id="15" name="TextBox 14"/>
          <p:cNvSpPr txBox="1"/>
          <p:nvPr/>
        </p:nvSpPr>
        <p:spPr>
          <a:xfrm>
            <a:off x="5752059" y="5888304"/>
            <a:ext cx="3044108" cy="369332"/>
          </a:xfrm>
          <a:prstGeom prst="rect">
            <a:avLst/>
          </a:prstGeom>
          <a:noFill/>
        </p:spPr>
        <p:txBody>
          <a:bodyPr wrap="square" rtlCol="0">
            <a:spAutoFit/>
          </a:bodyPr>
          <a:lstStyle/>
          <a:p>
            <a:r>
              <a:rPr lang="en-US" dirty="0"/>
              <a:t>Sampling fractions</a:t>
            </a:r>
          </a:p>
        </p:txBody>
      </p:sp>
    </p:spTree>
    <p:extLst>
      <p:ext uri="{BB962C8B-B14F-4D97-AF65-F5344CB8AC3E}">
        <p14:creationId xmlns:p14="http://schemas.microsoft.com/office/powerpoint/2010/main" val="3766863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63068307"/>
              </p:ext>
            </p:extLst>
          </p:nvPr>
        </p:nvGraphicFramePr>
        <p:xfrm>
          <a:off x="489528" y="1306986"/>
          <a:ext cx="4356486" cy="1112520"/>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rPr>
                        <a:t>Non-obese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a:solidFill>
                            <a:schemeClr val="tx2"/>
                          </a:solidFill>
                        </a:rPr>
                        <a:t>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0.132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0.113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a:solidFill>
                            <a:schemeClr val="tx2"/>
                          </a:solidFill>
                        </a:rPr>
                        <a:t>Alive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0.021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0.007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144335321"/>
              </p:ext>
            </p:extLst>
          </p:nvPr>
        </p:nvGraphicFramePr>
        <p:xfrm>
          <a:off x="489528" y="2979391"/>
          <a:ext cx="4356486" cy="1112520"/>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rPr>
                        <a:t>Non-obese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a:solidFill>
                            <a:schemeClr val="tx2"/>
                          </a:solidFill>
                        </a:rPr>
                        <a:t>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998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977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a:solidFill>
                            <a:schemeClr val="tx2"/>
                          </a:solidFill>
                        </a:rPr>
                        <a:t>Alive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2086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a:solidFill>
                            <a:schemeClr val="tx2"/>
                          </a:solidFill>
                        </a:rPr>
                        <a:t>1606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152400" y="233082"/>
            <a:ext cx="4186518" cy="584775"/>
          </a:xfrm>
          <a:prstGeom prst="rect">
            <a:avLst/>
          </a:prstGeom>
          <a:solidFill>
            <a:schemeClr val="bg1"/>
          </a:solidFill>
        </p:spPr>
        <p:txBody>
          <a:bodyPr wrap="square" rtlCol="0">
            <a:spAutoFit/>
          </a:bodyPr>
          <a:lstStyle/>
          <a:p>
            <a:r>
              <a:rPr lang="en-US" sz="3200" dirty="0"/>
              <a:t>Hand Calculations</a:t>
            </a:r>
          </a:p>
        </p:txBody>
      </p:sp>
      <p:sp>
        <p:nvSpPr>
          <p:cNvPr id="8" name="TextBox 7"/>
          <p:cNvSpPr txBox="1"/>
          <p:nvPr/>
        </p:nvSpPr>
        <p:spPr>
          <a:xfrm>
            <a:off x="5434574" y="1678580"/>
            <a:ext cx="3473647" cy="369332"/>
          </a:xfrm>
          <a:prstGeom prst="rect">
            <a:avLst/>
          </a:prstGeom>
          <a:noFill/>
        </p:spPr>
        <p:txBody>
          <a:bodyPr wrap="square" rtlCol="0">
            <a:spAutoFit/>
          </a:bodyPr>
          <a:lstStyle/>
          <a:p>
            <a:r>
              <a:rPr lang="en-US" dirty="0"/>
              <a:t>Sampling fractions </a:t>
            </a:r>
          </a:p>
        </p:txBody>
      </p:sp>
      <p:sp>
        <p:nvSpPr>
          <p:cNvPr id="9" name="TextBox 8"/>
          <p:cNvSpPr txBox="1"/>
          <p:nvPr/>
        </p:nvSpPr>
        <p:spPr>
          <a:xfrm>
            <a:off x="5434575" y="3235783"/>
            <a:ext cx="3473647" cy="369332"/>
          </a:xfrm>
          <a:prstGeom prst="rect">
            <a:avLst/>
          </a:prstGeom>
          <a:noFill/>
        </p:spPr>
        <p:txBody>
          <a:bodyPr wrap="square" rtlCol="0">
            <a:spAutoFit/>
          </a:bodyPr>
          <a:lstStyle/>
          <a:p>
            <a:r>
              <a:rPr lang="en-US" dirty="0"/>
              <a:t>Biased 2x2 table</a:t>
            </a:r>
          </a:p>
        </p:txBody>
      </p:sp>
      <p:sp>
        <p:nvSpPr>
          <p:cNvPr id="2" name="TextBox 1"/>
          <p:cNvSpPr txBox="1"/>
          <p:nvPr/>
        </p:nvSpPr>
        <p:spPr>
          <a:xfrm>
            <a:off x="680935" y="4757902"/>
            <a:ext cx="822728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Can use the formula presented on slide 34 to calculate the corrected (=adjusted) 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90825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4186518" cy="584775"/>
          </a:xfrm>
          <a:prstGeom prst="rect">
            <a:avLst/>
          </a:prstGeom>
          <a:solidFill>
            <a:schemeClr val="bg1"/>
          </a:solidFill>
        </p:spPr>
        <p:txBody>
          <a:bodyPr wrap="square" rtlCol="0">
            <a:spAutoFit/>
          </a:bodyPr>
          <a:lstStyle/>
          <a:p>
            <a:r>
              <a:rPr lang="en-US" sz="3200" dirty="0"/>
              <a:t>Stata -</a:t>
            </a:r>
            <a:r>
              <a:rPr lang="en-US" sz="3200" dirty="0" err="1"/>
              <a:t>episens</a:t>
            </a:r>
            <a:r>
              <a:rPr lang="en-US" sz="3200" dirty="0"/>
              <a:t>- </a:t>
            </a:r>
          </a:p>
        </p:txBody>
      </p:sp>
      <p:sp>
        <p:nvSpPr>
          <p:cNvPr id="5" name="Rectangle 4"/>
          <p:cNvSpPr/>
          <p:nvPr/>
        </p:nvSpPr>
        <p:spPr>
          <a:xfrm>
            <a:off x="338866" y="1169459"/>
            <a:ext cx="8267252" cy="2585323"/>
          </a:xfrm>
          <a:prstGeom prst="rect">
            <a:avLst/>
          </a:prstGeom>
        </p:spPr>
        <p:txBody>
          <a:bodyPr wrap="square">
            <a:spAutoFit/>
          </a:bodyPr>
          <a:lstStyle/>
          <a:p>
            <a:pPr marL="285750" indent="-285750">
              <a:buFont typeface="Arial" panose="020B0604020202020204" pitchFamily="34" charset="0"/>
              <a:buChar char="•"/>
            </a:pPr>
            <a:r>
              <a:rPr lang="en-US" dirty="0"/>
              <a:t>Nicola </a:t>
            </a:r>
            <a:r>
              <a:rPr lang="en-US" dirty="0" err="1"/>
              <a:t>Orsini</a:t>
            </a:r>
            <a:r>
              <a:rPr lang="en-US" dirty="0"/>
              <a:t> and colleagues created a Stata package for bias analysis called </a:t>
            </a:r>
            <a:r>
              <a:rPr lang="en-US" b="1" dirty="0"/>
              <a:t>-</a:t>
            </a:r>
            <a:r>
              <a:rPr lang="en-US" b="1" dirty="0" err="1"/>
              <a:t>episens</a:t>
            </a:r>
            <a:r>
              <a:rPr lang="en-US" b="1" dirty="0"/>
              <a:t>-</a:t>
            </a:r>
          </a:p>
          <a:p>
            <a:pPr marL="285750" indent="-285750">
              <a:buFont typeface="Arial" panose="020B0604020202020204" pitchFamily="34" charset="0"/>
              <a:buChar char="•"/>
            </a:pPr>
            <a:r>
              <a:rPr lang="en-US" dirty="0"/>
              <a:t>Add on to Stata (type: </a:t>
            </a:r>
            <a:r>
              <a:rPr lang="en-US" dirty="0" err="1"/>
              <a:t>findit</a:t>
            </a:r>
            <a:r>
              <a:rPr lang="en-US" dirty="0"/>
              <a:t> </a:t>
            </a:r>
            <a:r>
              <a:rPr lang="en-US" dirty="0" err="1"/>
              <a:t>episens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2"/>
              </a:rPr>
              <a:t>http://www.stata-journal.com/article.html?article=st0138</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 be used with data or as an immediate command (-</a:t>
            </a:r>
            <a:r>
              <a:rPr lang="en-US" dirty="0" err="1"/>
              <a:t>episensi</a:t>
            </a:r>
            <a:r>
              <a:rPr lang="en-US" dirty="0"/>
              <a:t>-)</a:t>
            </a:r>
          </a:p>
        </p:txBody>
      </p:sp>
      <p:sp>
        <p:nvSpPr>
          <p:cNvPr id="6" name="Content Placeholder 4"/>
          <p:cNvSpPr txBox="1">
            <a:spLocks/>
          </p:cNvSpPr>
          <p:nvPr/>
        </p:nvSpPr>
        <p:spPr>
          <a:xfrm>
            <a:off x="241313" y="4596923"/>
            <a:ext cx="8784976" cy="1341906"/>
          </a:xfrm>
          <a:prstGeom prst="rect">
            <a:avLst/>
          </a:prstGeom>
        </p:spPr>
        <p:txBody>
          <a:bodyPr vert="horz" wrap="square" lIns="91440" tIns="45720" rIns="91440" bIns="45720" rtlCol="0">
            <a:sp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2" pitchFamily="18" charset="2"/>
              <a:buNone/>
            </a:pPr>
            <a:r>
              <a:rPr lang="en-CA" sz="1400" b="1" dirty="0">
                <a:latin typeface="Courier New" pitchFamily="49" charset="0"/>
                <a:cs typeface="Courier New" pitchFamily="49" charset="0"/>
              </a:rPr>
              <a:t>Selection bias options</a:t>
            </a:r>
          </a:p>
          <a:p>
            <a:pPr marL="45720" indent="0">
              <a:buFont typeface="Wingdings 2" pitchFamily="18" charset="2"/>
              <a:buNone/>
            </a:pPr>
            <a:r>
              <a:rPr lang="en-CA" sz="1400" b="1" dirty="0" err="1">
                <a:latin typeface="Courier New" pitchFamily="49" charset="0"/>
                <a:cs typeface="Courier New" pitchFamily="49" charset="0"/>
              </a:rPr>
              <a:t>dpscex</a:t>
            </a:r>
            <a:r>
              <a:rPr lang="en-CA" sz="1400" dirty="0">
                <a:latin typeface="Courier New" pitchFamily="49" charset="0"/>
                <a:cs typeface="Courier New" pitchFamily="49" charset="0"/>
              </a:rPr>
              <a:t> define the selection probability among cases exposed</a:t>
            </a:r>
          </a:p>
          <a:p>
            <a:pPr marL="45720" indent="0">
              <a:buFont typeface="Wingdings 2" pitchFamily="18" charset="2"/>
              <a:buNone/>
            </a:pPr>
            <a:r>
              <a:rPr lang="en-CA" sz="1400" b="1" dirty="0" err="1">
                <a:latin typeface="Courier New" pitchFamily="49" charset="0"/>
                <a:cs typeface="Courier New" pitchFamily="49" charset="0"/>
              </a:rPr>
              <a:t>dpscun</a:t>
            </a:r>
            <a:r>
              <a:rPr lang="en-CA" sz="1400" dirty="0">
                <a:latin typeface="Courier New" pitchFamily="49" charset="0"/>
                <a:cs typeface="Courier New" pitchFamily="49" charset="0"/>
              </a:rPr>
              <a:t> define the selection probability among cases unexposed</a:t>
            </a:r>
          </a:p>
          <a:p>
            <a:pPr marL="45720" indent="0">
              <a:buFont typeface="Wingdings 2" pitchFamily="18" charset="2"/>
              <a:buNone/>
            </a:pPr>
            <a:r>
              <a:rPr lang="en-CA" sz="1400" b="1" dirty="0" err="1">
                <a:latin typeface="Courier New" pitchFamily="49" charset="0"/>
                <a:cs typeface="Courier New" pitchFamily="49" charset="0"/>
              </a:rPr>
              <a:t>dpsnex</a:t>
            </a:r>
            <a:r>
              <a:rPr lang="en-CA" sz="1400" dirty="0">
                <a:latin typeface="Courier New" pitchFamily="49" charset="0"/>
                <a:cs typeface="Courier New" pitchFamily="49" charset="0"/>
              </a:rPr>
              <a:t> define the selection probability among </a:t>
            </a:r>
            <a:r>
              <a:rPr lang="en-CA" sz="1400" dirty="0" err="1">
                <a:latin typeface="Courier New" pitchFamily="49" charset="0"/>
                <a:cs typeface="Courier New" pitchFamily="49" charset="0"/>
              </a:rPr>
              <a:t>noncases</a:t>
            </a:r>
            <a:r>
              <a:rPr lang="en-CA" sz="1400" dirty="0">
                <a:latin typeface="Courier New" pitchFamily="49" charset="0"/>
                <a:cs typeface="Courier New" pitchFamily="49" charset="0"/>
              </a:rPr>
              <a:t> exposed</a:t>
            </a:r>
          </a:p>
          <a:p>
            <a:pPr marL="45720" indent="0">
              <a:buFont typeface="Wingdings 2" pitchFamily="18" charset="2"/>
              <a:buNone/>
            </a:pPr>
            <a:r>
              <a:rPr lang="en-CA" sz="1400" b="1" dirty="0" err="1">
                <a:latin typeface="Courier New" pitchFamily="49" charset="0"/>
                <a:cs typeface="Courier New" pitchFamily="49" charset="0"/>
              </a:rPr>
              <a:t>dpsnun</a:t>
            </a:r>
            <a:r>
              <a:rPr lang="en-CA" sz="1400" dirty="0">
                <a:latin typeface="Courier New" pitchFamily="49" charset="0"/>
                <a:cs typeface="Courier New" pitchFamily="49" charset="0"/>
              </a:rPr>
              <a:t> define the selection probability among </a:t>
            </a:r>
            <a:r>
              <a:rPr lang="en-CA" sz="1400" dirty="0" err="1">
                <a:latin typeface="Courier New" pitchFamily="49" charset="0"/>
                <a:cs typeface="Courier New" pitchFamily="49" charset="0"/>
              </a:rPr>
              <a:t>noncases</a:t>
            </a:r>
            <a:r>
              <a:rPr lang="en-CA" sz="1400" dirty="0">
                <a:latin typeface="Courier New" pitchFamily="49" charset="0"/>
                <a:cs typeface="Courier New" pitchFamily="49" charset="0"/>
              </a:rPr>
              <a:t> unexposed</a:t>
            </a:r>
          </a:p>
        </p:txBody>
      </p:sp>
      <p:sp>
        <p:nvSpPr>
          <p:cNvPr id="7" name="Rectangle 6"/>
          <p:cNvSpPr/>
          <p:nvPr/>
        </p:nvSpPr>
        <p:spPr>
          <a:xfrm>
            <a:off x="179512" y="4211214"/>
            <a:ext cx="8856984" cy="307777"/>
          </a:xfrm>
          <a:prstGeom prst="rect">
            <a:avLst/>
          </a:prstGeom>
        </p:spPr>
        <p:txBody>
          <a:bodyPr wrap="square">
            <a:spAutoFit/>
          </a:bodyPr>
          <a:lstStyle/>
          <a:p>
            <a:r>
              <a:rPr lang="en-CA" sz="1400" b="1" dirty="0">
                <a:solidFill>
                  <a:schemeClr val="tx2"/>
                </a:solidFill>
                <a:latin typeface="Courier New" pitchFamily="49" charset="0"/>
                <a:cs typeface="Courier New" pitchFamily="49" charset="0"/>
              </a:rPr>
              <a:t> </a:t>
            </a:r>
            <a:r>
              <a:rPr lang="en-CA" sz="1400" b="1" dirty="0" err="1">
                <a:solidFill>
                  <a:schemeClr val="tx2"/>
                </a:solidFill>
                <a:latin typeface="Courier New" pitchFamily="49" charset="0"/>
                <a:cs typeface="Courier New" pitchFamily="49" charset="0"/>
              </a:rPr>
              <a:t>episensi</a:t>
            </a:r>
            <a:r>
              <a:rPr lang="en-CA" sz="1400" b="1" dirty="0">
                <a:solidFill>
                  <a:schemeClr val="tx2"/>
                </a:solidFill>
                <a:latin typeface="Courier New" pitchFamily="49" charset="0"/>
                <a:cs typeface="Courier New" pitchFamily="49" charset="0"/>
              </a:rPr>
              <a:t> #a #b #c #d [, options]</a:t>
            </a:r>
          </a:p>
        </p:txBody>
      </p:sp>
    </p:spTree>
    <p:extLst>
      <p:ext uri="{BB962C8B-B14F-4D97-AF65-F5344CB8AC3E}">
        <p14:creationId xmlns:p14="http://schemas.microsoft.com/office/powerpoint/2010/main" val="18376847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287016" y="1236676"/>
            <a:ext cx="8856984" cy="4407408"/>
          </a:xfrm>
          <a:prstGeom prst="rect">
            <a:avLst/>
          </a:prstGeom>
          <a:solidFill>
            <a:sysClr val="window" lastClr="FFFFFF"/>
          </a:solidFill>
          <a:ln>
            <a:solidFill>
              <a:srgbClr val="1F497D"/>
            </a:solidFill>
          </a:ln>
        </p:spPr>
        <p:txBody>
          <a:bodyPr vert="horz" lIns="91440" tIns="45720" rIns="91440" bIns="45720" rtlCol="0">
            <a:normAutofit fontScale="92500" lnSpcReduction="1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
                <a:srgbClr val="4F81BD"/>
              </a:buClr>
              <a:buSzTx/>
              <a:buFont typeface="Wingdings 2" pitchFamily="18" charset="2"/>
              <a:buNone/>
              <a:tabLst/>
              <a:defRPr/>
            </a:pPr>
            <a:r>
              <a:rPr kumimoji="0" lang="en-CA" sz="1900" b="0" i="0" u="none" strike="noStrike" kern="1200" cap="none" spc="150" normalizeH="0" baseline="0" noProof="0">
                <a:ln>
                  <a:noFill/>
                </a:ln>
                <a:solidFill>
                  <a:srgbClr val="1F497D"/>
                </a:solidFill>
                <a:effectLst/>
                <a:uLnTx/>
                <a:uFillTx/>
                <a:latin typeface="Courier New" pitchFamily="49" charset="0"/>
                <a:ea typeface="+mn-ea"/>
                <a:cs typeface="Courier New" pitchFamily="49" charset="0"/>
              </a:rPr>
              <a:t>. episensi 998 977 2086 1606, dpscex(c(.132)) dpscun(c(.113)) dpsnex(c(.0208)) dpsnun(c(.00743)) </a:t>
            </a:r>
          </a:p>
          <a:p>
            <a:pPr marL="45720" marR="0" lvl="0" indent="0" algn="l" defTabSz="914400" rtl="0" eaLnBrk="1" fontAlgn="auto" latinLnBrk="0" hangingPunct="1">
              <a:lnSpc>
                <a:spcPct val="100000"/>
              </a:lnSpc>
              <a:spcBef>
                <a:spcPct val="20000"/>
              </a:spcBef>
              <a:spcAft>
                <a:spcPts val="0"/>
              </a:spcAft>
              <a:buClr>
                <a:srgbClr val="4F81BD"/>
              </a:buClr>
              <a:buSzTx/>
              <a:buFont typeface="Wingdings 2" pitchFamily="18" charset="2"/>
              <a:buNone/>
              <a:tabLst/>
              <a:defRPr/>
            </a:pPr>
            <a:endParaRPr kumimoji="0" lang="en-CA" sz="1900" b="0" i="0" u="none" strike="noStrike" kern="1200" cap="none" spc="150" normalizeH="0" baseline="0" noProof="0">
              <a:ln>
                <a:noFill/>
              </a:ln>
              <a:solidFill>
                <a:srgbClr val="1F497D"/>
              </a:solidFill>
              <a:effectLst/>
              <a:uLnTx/>
              <a:uFillTx/>
              <a:latin typeface="Courier New" pitchFamily="49" charset="0"/>
              <a:ea typeface="+mn-ea"/>
              <a:cs typeface="Courier New" pitchFamily="49" charset="0"/>
            </a:endParaRPr>
          </a:p>
          <a:p>
            <a:pPr marL="45720" marR="0" lvl="0" indent="0" algn="l" defTabSz="914400" rtl="0" eaLnBrk="1" fontAlgn="auto" latinLnBrk="0" hangingPunct="1">
              <a:lnSpc>
                <a:spcPct val="100000"/>
              </a:lnSpc>
              <a:spcBef>
                <a:spcPct val="20000"/>
              </a:spcBef>
              <a:spcAft>
                <a:spcPts val="0"/>
              </a:spcAft>
              <a:buClr>
                <a:srgbClr val="4F81BD"/>
              </a:buClr>
              <a:buSzTx/>
              <a:buFont typeface="Wingdings 2" pitchFamily="18" charset="2"/>
              <a:buNone/>
              <a:tabLst/>
              <a:defRPr/>
            </a:pPr>
            <a:r>
              <a:rPr kumimoji="0" lang="en-CA" sz="1900" b="0" i="0" u="none" strike="noStrike" kern="1200" cap="none" spc="150" normalizeH="0" baseline="0" noProof="0">
                <a:ln>
                  <a:noFill/>
                </a:ln>
                <a:solidFill>
                  <a:srgbClr val="1F497D"/>
                </a:solidFill>
                <a:effectLst/>
                <a:uLnTx/>
                <a:uFillTx/>
                <a:latin typeface="Courier New" pitchFamily="49" charset="0"/>
                <a:ea typeface="+mn-ea"/>
                <a:cs typeface="Courier New" pitchFamily="49" charset="0"/>
              </a:rPr>
              <a:t>Pr Case Selection Exposed: Constant(.132)</a:t>
            </a:r>
          </a:p>
          <a:p>
            <a:pPr marL="45720" marR="0" lvl="0" indent="0" algn="l" defTabSz="914400" rtl="0" eaLnBrk="1" fontAlgn="auto" latinLnBrk="0" hangingPunct="1">
              <a:lnSpc>
                <a:spcPct val="100000"/>
              </a:lnSpc>
              <a:spcBef>
                <a:spcPct val="20000"/>
              </a:spcBef>
              <a:spcAft>
                <a:spcPts val="0"/>
              </a:spcAft>
              <a:buClr>
                <a:srgbClr val="4F81BD"/>
              </a:buClr>
              <a:buSzTx/>
              <a:buFont typeface="Wingdings 2" pitchFamily="18" charset="2"/>
              <a:buNone/>
              <a:tabLst/>
              <a:defRPr/>
            </a:pPr>
            <a:r>
              <a:rPr kumimoji="0" lang="en-CA" sz="1900" b="0" i="0" u="none" strike="noStrike" kern="1200" cap="none" spc="150" normalizeH="0" baseline="0" noProof="0">
                <a:ln>
                  <a:noFill/>
                </a:ln>
                <a:solidFill>
                  <a:srgbClr val="1F497D"/>
                </a:solidFill>
                <a:effectLst/>
                <a:uLnTx/>
                <a:uFillTx/>
                <a:latin typeface="Courier New" pitchFamily="49" charset="0"/>
                <a:ea typeface="+mn-ea"/>
                <a:cs typeface="Courier New" pitchFamily="49" charset="0"/>
              </a:rPr>
              <a:t>Pr Case Selection No-Exposed: Constant(.113)</a:t>
            </a:r>
          </a:p>
          <a:p>
            <a:pPr marL="45720" marR="0" lvl="0" indent="0" algn="l" defTabSz="914400" rtl="0" eaLnBrk="1" fontAlgn="auto" latinLnBrk="0" hangingPunct="1">
              <a:lnSpc>
                <a:spcPct val="100000"/>
              </a:lnSpc>
              <a:spcBef>
                <a:spcPct val="20000"/>
              </a:spcBef>
              <a:spcAft>
                <a:spcPts val="0"/>
              </a:spcAft>
              <a:buClr>
                <a:srgbClr val="4F81BD"/>
              </a:buClr>
              <a:buSzTx/>
              <a:buFont typeface="Wingdings 2" pitchFamily="18" charset="2"/>
              <a:buNone/>
              <a:tabLst/>
              <a:defRPr/>
            </a:pPr>
            <a:r>
              <a:rPr kumimoji="0" lang="en-CA" sz="1900" b="0" i="0" u="none" strike="noStrike" kern="1200" cap="none" spc="150" normalizeH="0" baseline="0" noProof="0">
                <a:ln>
                  <a:noFill/>
                </a:ln>
                <a:solidFill>
                  <a:srgbClr val="1F497D"/>
                </a:solidFill>
                <a:effectLst/>
                <a:uLnTx/>
                <a:uFillTx/>
                <a:latin typeface="Courier New" pitchFamily="49" charset="0"/>
                <a:ea typeface="+mn-ea"/>
                <a:cs typeface="Courier New" pitchFamily="49" charset="0"/>
              </a:rPr>
              <a:t>Pr No-Case Selection Exposed: Constant(.0208)</a:t>
            </a:r>
          </a:p>
          <a:p>
            <a:pPr marL="45720" marR="0" lvl="0" indent="0" algn="l" defTabSz="914400" rtl="0" eaLnBrk="1" fontAlgn="auto" latinLnBrk="0" hangingPunct="1">
              <a:lnSpc>
                <a:spcPct val="100000"/>
              </a:lnSpc>
              <a:spcBef>
                <a:spcPct val="20000"/>
              </a:spcBef>
              <a:spcAft>
                <a:spcPts val="0"/>
              </a:spcAft>
              <a:buClr>
                <a:srgbClr val="4F81BD"/>
              </a:buClr>
              <a:buSzTx/>
              <a:buFont typeface="Wingdings 2" pitchFamily="18" charset="2"/>
              <a:buNone/>
              <a:tabLst/>
              <a:defRPr/>
            </a:pPr>
            <a:r>
              <a:rPr kumimoji="0" lang="en-CA" sz="1900" b="0" i="0" u="none" strike="noStrike" kern="1200" cap="none" spc="150" normalizeH="0" baseline="0" noProof="0">
                <a:ln>
                  <a:noFill/>
                </a:ln>
                <a:solidFill>
                  <a:srgbClr val="1F497D"/>
                </a:solidFill>
                <a:effectLst/>
                <a:uLnTx/>
                <a:uFillTx/>
                <a:latin typeface="Courier New" pitchFamily="49" charset="0"/>
                <a:ea typeface="+mn-ea"/>
                <a:cs typeface="Courier New" pitchFamily="49" charset="0"/>
              </a:rPr>
              <a:t>Pr No-Case Selection No-Exposed: Constant(.00743)</a:t>
            </a:r>
          </a:p>
          <a:p>
            <a:pPr marL="45720" marR="0" lvl="0" indent="0" algn="l" defTabSz="914400" rtl="0" eaLnBrk="1" fontAlgn="auto" latinLnBrk="0" hangingPunct="1">
              <a:lnSpc>
                <a:spcPct val="100000"/>
              </a:lnSpc>
              <a:spcBef>
                <a:spcPct val="20000"/>
              </a:spcBef>
              <a:spcAft>
                <a:spcPts val="0"/>
              </a:spcAft>
              <a:buClr>
                <a:srgbClr val="4F81BD"/>
              </a:buClr>
              <a:buSzTx/>
              <a:buFont typeface="Wingdings 2" pitchFamily="18" charset="2"/>
              <a:buNone/>
              <a:tabLst/>
              <a:defRPr/>
            </a:pPr>
            <a:endParaRPr kumimoji="0" lang="en-CA" sz="1900" b="0" i="0" u="none" strike="noStrike" kern="1200" cap="none" spc="150" normalizeH="0" baseline="0" noProof="0">
              <a:ln>
                <a:noFill/>
              </a:ln>
              <a:solidFill>
                <a:srgbClr val="1F497D"/>
              </a:solidFill>
              <a:effectLst/>
              <a:uLnTx/>
              <a:uFillTx/>
              <a:latin typeface="Courier New" pitchFamily="49" charset="0"/>
              <a:ea typeface="+mn-ea"/>
              <a:cs typeface="Courier New" pitchFamily="49" charset="0"/>
            </a:endParaRPr>
          </a:p>
          <a:p>
            <a:pPr marL="45720" marR="0" lvl="0" indent="0" algn="l" defTabSz="914400" rtl="0" eaLnBrk="1" fontAlgn="auto" latinLnBrk="0" hangingPunct="1">
              <a:lnSpc>
                <a:spcPct val="100000"/>
              </a:lnSpc>
              <a:spcBef>
                <a:spcPct val="20000"/>
              </a:spcBef>
              <a:spcAft>
                <a:spcPts val="0"/>
              </a:spcAft>
              <a:buClr>
                <a:srgbClr val="4F81BD"/>
              </a:buClr>
              <a:buSzTx/>
              <a:buFont typeface="Wingdings 2" pitchFamily="18" charset="2"/>
              <a:buNone/>
              <a:tabLst/>
              <a:defRPr/>
            </a:pPr>
            <a:r>
              <a:rPr kumimoji="0" lang="en-CA" sz="1900" b="1" i="0" u="sng" strike="noStrike" kern="1200" cap="none" spc="150" normalizeH="0" baseline="0" noProof="0">
                <a:ln>
                  <a:noFill/>
                </a:ln>
                <a:solidFill>
                  <a:srgbClr val="1F497D"/>
                </a:solidFill>
                <a:effectLst/>
                <a:uLnTx/>
                <a:uFillTx/>
                <a:latin typeface="Courier New" pitchFamily="49" charset="0"/>
                <a:ea typeface="+mn-ea"/>
                <a:cs typeface="Courier New" pitchFamily="49" charset="0"/>
              </a:rPr>
              <a:t>Observed Odds Ratio [95% CI]=</a:t>
            </a:r>
            <a:r>
              <a:rPr kumimoji="0" lang="en-CA" sz="1900" b="0" i="0" u="none" strike="noStrike" kern="1200" cap="none" spc="150" normalizeH="0" baseline="0" noProof="0">
                <a:ln>
                  <a:noFill/>
                </a:ln>
                <a:solidFill>
                  <a:srgbClr val="1F497D"/>
                </a:solidFill>
                <a:effectLst/>
                <a:uLnTx/>
                <a:uFillTx/>
                <a:latin typeface="Courier New" pitchFamily="49" charset="0"/>
                <a:ea typeface="+mn-ea"/>
                <a:cs typeface="Courier New" pitchFamily="49" charset="0"/>
              </a:rPr>
              <a:t> </a:t>
            </a:r>
            <a:r>
              <a:rPr kumimoji="0" lang="en-CA" sz="2400" b="1" i="0" u="sng" strike="noStrike" kern="1200" cap="none" spc="150" normalizeH="0" baseline="0" noProof="0">
                <a:ln>
                  <a:noFill/>
                </a:ln>
                <a:solidFill>
                  <a:srgbClr val="1F497D"/>
                </a:solidFill>
                <a:effectLst/>
                <a:uLnTx/>
                <a:uFillTx/>
                <a:latin typeface="Courier New" pitchFamily="49" charset="0"/>
                <a:ea typeface="+mn-ea"/>
                <a:cs typeface="Courier New" pitchFamily="49" charset="0"/>
              </a:rPr>
              <a:t>0.79 [0.70, 0.88]</a:t>
            </a:r>
          </a:p>
          <a:p>
            <a:pPr marL="45720" marR="0" lvl="0" indent="0" algn="l" defTabSz="914400" rtl="0" eaLnBrk="1" fontAlgn="auto" latinLnBrk="0" hangingPunct="1">
              <a:lnSpc>
                <a:spcPct val="100000"/>
              </a:lnSpc>
              <a:spcBef>
                <a:spcPct val="20000"/>
              </a:spcBef>
              <a:spcAft>
                <a:spcPts val="0"/>
              </a:spcAft>
              <a:buClr>
                <a:srgbClr val="4F81BD"/>
              </a:buClr>
              <a:buSzTx/>
              <a:buFont typeface="Wingdings 2" pitchFamily="18" charset="2"/>
              <a:buNone/>
              <a:tabLst/>
              <a:defRPr/>
            </a:pPr>
            <a:endParaRPr kumimoji="0" lang="en-CA" sz="1900" b="0" i="0" u="none" strike="noStrike" kern="1200" cap="none" spc="150" normalizeH="0" baseline="0" noProof="0">
              <a:ln>
                <a:noFill/>
              </a:ln>
              <a:solidFill>
                <a:srgbClr val="1F497D"/>
              </a:solidFill>
              <a:effectLst/>
              <a:uLnTx/>
              <a:uFillTx/>
              <a:latin typeface="Courier New" pitchFamily="49" charset="0"/>
              <a:ea typeface="+mn-ea"/>
              <a:cs typeface="Courier New" pitchFamily="49" charset="0"/>
            </a:endParaRPr>
          </a:p>
          <a:p>
            <a:pPr marL="45720" marR="0" lvl="0" indent="0" algn="l" defTabSz="914400" rtl="0" eaLnBrk="1" fontAlgn="auto" latinLnBrk="0" hangingPunct="1">
              <a:lnSpc>
                <a:spcPct val="100000"/>
              </a:lnSpc>
              <a:spcBef>
                <a:spcPct val="20000"/>
              </a:spcBef>
              <a:spcAft>
                <a:spcPts val="0"/>
              </a:spcAft>
              <a:buClr>
                <a:srgbClr val="4F81BD"/>
              </a:buClr>
              <a:buSzTx/>
              <a:buFont typeface="Wingdings 2" pitchFamily="18" charset="2"/>
              <a:buNone/>
              <a:tabLst/>
              <a:defRPr/>
            </a:pPr>
            <a:r>
              <a:rPr kumimoji="0" lang="en-CA" sz="1900" b="0" i="0" u="none" strike="noStrike" kern="1200" cap="none" spc="150" normalizeH="0" baseline="0" noProof="0">
                <a:ln>
                  <a:noFill/>
                </a:ln>
                <a:solidFill>
                  <a:srgbClr val="1F497D"/>
                </a:solidFill>
                <a:effectLst/>
                <a:uLnTx/>
                <a:uFillTx/>
                <a:latin typeface="Courier New" pitchFamily="49" charset="0"/>
                <a:ea typeface="+mn-ea"/>
                <a:cs typeface="Courier New" pitchFamily="49" charset="0"/>
              </a:rPr>
              <a:t>Deterministic sensitivity analysis for selection bias</a:t>
            </a:r>
          </a:p>
          <a:p>
            <a:pPr marL="45720" marR="0" lvl="0" indent="0" algn="l" defTabSz="914400" rtl="0" eaLnBrk="1" fontAlgn="auto" latinLnBrk="0" hangingPunct="1">
              <a:lnSpc>
                <a:spcPct val="100000"/>
              </a:lnSpc>
              <a:spcBef>
                <a:spcPct val="20000"/>
              </a:spcBef>
              <a:spcAft>
                <a:spcPts val="0"/>
              </a:spcAft>
              <a:buClr>
                <a:srgbClr val="4F81BD"/>
              </a:buClr>
              <a:buSzTx/>
              <a:buFont typeface="Wingdings 2" pitchFamily="18" charset="2"/>
              <a:buNone/>
              <a:tabLst/>
              <a:defRPr/>
            </a:pPr>
            <a:r>
              <a:rPr kumimoji="0" lang="en-CA" sz="1900" b="0" i="0" u="none" strike="noStrike" kern="1200" cap="none" spc="150" normalizeH="0" baseline="0" noProof="0">
                <a:ln>
                  <a:noFill/>
                </a:ln>
                <a:solidFill>
                  <a:srgbClr val="1F497D"/>
                </a:solidFill>
                <a:effectLst/>
                <a:uLnTx/>
                <a:uFillTx/>
                <a:latin typeface="Courier New" pitchFamily="49" charset="0"/>
                <a:ea typeface="+mn-ea"/>
                <a:cs typeface="Courier New" pitchFamily="49" charset="0"/>
              </a:rPr>
              <a:t>   External adjusted Odds Ratio =</a:t>
            </a:r>
            <a:r>
              <a:rPr kumimoji="0" lang="en-CA" sz="2600" b="1" i="0" u="none" strike="noStrike" kern="1200" cap="none" spc="150" normalizeH="0" baseline="0" noProof="0">
                <a:ln>
                  <a:noFill/>
                </a:ln>
                <a:solidFill>
                  <a:srgbClr val="1F497D"/>
                </a:solidFill>
                <a:effectLst/>
                <a:uLnTx/>
                <a:uFillTx/>
                <a:latin typeface="Courier New" pitchFamily="49" charset="0"/>
                <a:ea typeface="+mn-ea"/>
                <a:cs typeface="Courier New" pitchFamily="49" charset="0"/>
              </a:rPr>
              <a:t> </a:t>
            </a:r>
            <a:r>
              <a:rPr kumimoji="0" lang="en-CA" sz="2600" b="1" i="0" u="sng" strike="noStrike" kern="1200" cap="none" spc="150" normalizeH="0" baseline="0" noProof="0">
                <a:ln>
                  <a:noFill/>
                </a:ln>
                <a:solidFill>
                  <a:srgbClr val="1F497D"/>
                </a:solidFill>
                <a:effectLst/>
                <a:uLnTx/>
                <a:uFillTx/>
                <a:latin typeface="Courier New" pitchFamily="49" charset="0"/>
                <a:ea typeface="+mn-ea"/>
                <a:cs typeface="Courier New" pitchFamily="49" charset="0"/>
              </a:rPr>
              <a:t>1.88</a:t>
            </a:r>
          </a:p>
          <a:p>
            <a:pPr marL="45720" marR="0" lvl="0" indent="0" algn="l" defTabSz="914400" rtl="0" eaLnBrk="1" fontAlgn="auto" latinLnBrk="0" hangingPunct="1">
              <a:lnSpc>
                <a:spcPct val="100000"/>
              </a:lnSpc>
              <a:spcBef>
                <a:spcPct val="20000"/>
              </a:spcBef>
              <a:spcAft>
                <a:spcPts val="0"/>
              </a:spcAft>
              <a:buClr>
                <a:srgbClr val="4F81BD"/>
              </a:buClr>
              <a:buSzTx/>
              <a:buFont typeface="Wingdings 2" pitchFamily="18" charset="2"/>
              <a:buNone/>
              <a:tabLst/>
              <a:defRPr/>
            </a:pPr>
            <a:r>
              <a:rPr kumimoji="0" lang="en-CA" sz="1900" b="0" i="0" u="none" strike="noStrike" kern="1200" cap="none" spc="150" normalizeH="0" baseline="0" noProof="0">
                <a:ln>
                  <a:noFill/>
                </a:ln>
                <a:solidFill>
                  <a:srgbClr val="1F497D"/>
                </a:solidFill>
                <a:effectLst/>
                <a:uLnTx/>
                <a:uFillTx/>
                <a:latin typeface="Courier New" pitchFamily="49" charset="0"/>
                <a:ea typeface="+mn-ea"/>
                <a:cs typeface="Courier New" pitchFamily="49" charset="0"/>
              </a:rPr>
              <a:t>   Percent bias = -58%</a:t>
            </a:r>
          </a:p>
          <a:p>
            <a:pPr marL="45720" marR="0" lvl="0" indent="0" algn="l" defTabSz="914400" rtl="0" eaLnBrk="1" fontAlgn="auto" latinLnBrk="0" hangingPunct="1">
              <a:lnSpc>
                <a:spcPct val="100000"/>
              </a:lnSpc>
              <a:spcBef>
                <a:spcPct val="20000"/>
              </a:spcBef>
              <a:spcAft>
                <a:spcPts val="0"/>
              </a:spcAft>
              <a:buClr>
                <a:srgbClr val="4F81BD"/>
              </a:buClr>
              <a:buSzTx/>
              <a:buFont typeface="Wingdings 2" pitchFamily="18" charset="2"/>
              <a:buNone/>
              <a:tabLst/>
              <a:defRPr/>
            </a:pPr>
            <a:endParaRPr kumimoji="0" lang="en-CA" sz="2000" b="0" i="0" u="none" strike="noStrike" kern="1200" cap="none" spc="150" normalizeH="0" baseline="0" noProof="0" dirty="0">
              <a:ln>
                <a:noFill/>
              </a:ln>
              <a:solidFill>
                <a:srgbClr val="1F497D"/>
              </a:solidFill>
              <a:effectLst/>
              <a:uLnTx/>
              <a:uFillTx/>
              <a:latin typeface="Franklin Gothic Medium"/>
              <a:ea typeface="+mn-ea"/>
              <a:cs typeface="+mn-cs"/>
            </a:endParaRPr>
          </a:p>
        </p:txBody>
      </p:sp>
      <p:sp>
        <p:nvSpPr>
          <p:cNvPr id="7" name="TextBox 6"/>
          <p:cNvSpPr txBox="1"/>
          <p:nvPr/>
        </p:nvSpPr>
        <p:spPr>
          <a:xfrm>
            <a:off x="152400" y="233082"/>
            <a:ext cx="4186518" cy="584775"/>
          </a:xfrm>
          <a:prstGeom prst="rect">
            <a:avLst/>
          </a:prstGeom>
          <a:solidFill>
            <a:schemeClr val="bg1"/>
          </a:solidFill>
        </p:spPr>
        <p:txBody>
          <a:bodyPr wrap="square" rtlCol="0">
            <a:spAutoFit/>
          </a:bodyPr>
          <a:lstStyle/>
          <a:p>
            <a:r>
              <a:rPr lang="en-US" sz="3200" dirty="0"/>
              <a:t>-</a:t>
            </a:r>
            <a:r>
              <a:rPr lang="en-US" sz="3200" dirty="0" err="1"/>
              <a:t>episensi</a:t>
            </a:r>
            <a:r>
              <a:rPr lang="en-US" sz="3200" dirty="0"/>
              <a:t>- </a:t>
            </a:r>
          </a:p>
        </p:txBody>
      </p:sp>
    </p:spTree>
    <p:extLst>
      <p:ext uri="{BB962C8B-B14F-4D97-AF65-F5344CB8AC3E}">
        <p14:creationId xmlns:p14="http://schemas.microsoft.com/office/powerpoint/2010/main" val="2179835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4186518" cy="584775"/>
          </a:xfrm>
          <a:prstGeom prst="rect">
            <a:avLst/>
          </a:prstGeom>
          <a:solidFill>
            <a:schemeClr val="bg1"/>
          </a:solidFill>
        </p:spPr>
        <p:txBody>
          <a:bodyPr wrap="square" rtlCol="0">
            <a:spAutoFit/>
          </a:bodyPr>
          <a:lstStyle/>
          <a:p>
            <a:r>
              <a:rPr lang="en-US" sz="3200" dirty="0"/>
              <a:t>Excel option</a:t>
            </a:r>
          </a:p>
        </p:txBody>
      </p:sp>
      <p:sp>
        <p:nvSpPr>
          <p:cNvPr id="5" name="TextBox 4"/>
          <p:cNvSpPr txBox="1"/>
          <p:nvPr/>
        </p:nvSpPr>
        <p:spPr>
          <a:xfrm>
            <a:off x="279699" y="1097280"/>
            <a:ext cx="8864301" cy="1477328"/>
          </a:xfrm>
          <a:prstGeom prst="rect">
            <a:avLst/>
          </a:prstGeom>
          <a:noFill/>
        </p:spPr>
        <p:txBody>
          <a:bodyPr wrap="square" rtlCol="0">
            <a:spAutoFit/>
          </a:bodyPr>
          <a:lstStyle/>
          <a:p>
            <a:r>
              <a:rPr lang="en-US" dirty="0"/>
              <a:t>Tim Lash et al., have spreadsheets to correct for bias available online as an adjunct to their bias analysis textbook:</a:t>
            </a:r>
          </a:p>
          <a:p>
            <a:endParaRPr lang="en-US" dirty="0"/>
          </a:p>
          <a:p>
            <a:r>
              <a:rPr lang="en-US" dirty="0">
                <a:hlinkClick r:id="rId2"/>
              </a:rPr>
              <a:t>https://sites.google.com/site/biasanalysis/</a:t>
            </a:r>
            <a:endParaRPr lang="en-US" dirty="0"/>
          </a:p>
          <a:p>
            <a:endParaRPr lang="en-US" dirty="0"/>
          </a:p>
        </p:txBody>
      </p:sp>
      <p:pic>
        <p:nvPicPr>
          <p:cNvPr id="6" name="Picture 5"/>
          <p:cNvPicPr>
            <a:picLocks noChangeAspect="1"/>
          </p:cNvPicPr>
          <p:nvPr/>
        </p:nvPicPr>
        <p:blipFill>
          <a:blip r:embed="rId3"/>
          <a:stretch>
            <a:fillRect/>
          </a:stretch>
        </p:blipFill>
        <p:spPr>
          <a:xfrm>
            <a:off x="860611" y="2344827"/>
            <a:ext cx="6751479" cy="4324914"/>
          </a:xfrm>
          <a:prstGeom prst="rect">
            <a:avLst/>
          </a:prstGeom>
        </p:spPr>
      </p:pic>
    </p:spTree>
    <p:extLst>
      <p:ext uri="{BB962C8B-B14F-4D97-AF65-F5344CB8AC3E}">
        <p14:creationId xmlns:p14="http://schemas.microsoft.com/office/powerpoint/2010/main" val="932867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27100" y="1160564"/>
            <a:ext cx="8450199" cy="3790483"/>
          </a:xfrm>
        </p:spPr>
        <p:txBody>
          <a:bodyPr/>
          <a:lstStyle/>
          <a:p>
            <a:pPr marL="285750" indent="-285750">
              <a:buFont typeface="Arial"/>
              <a:buChar char="•"/>
            </a:pPr>
            <a:r>
              <a:rPr lang="en-US" sz="1600" dirty="0"/>
              <a:t>Another approach to address selection bias is to use inverse probability weighting</a:t>
            </a:r>
          </a:p>
          <a:p>
            <a:pPr marL="971533" lvl="2" indent="-285750">
              <a:buFont typeface="Arial"/>
              <a:buChar char="•"/>
            </a:pPr>
            <a:r>
              <a:rPr lang="en-US" sz="1600" dirty="0"/>
              <a:t>Inverse probability of censoring weights</a:t>
            </a:r>
          </a:p>
          <a:p>
            <a:pPr marL="971533" lvl="2" indent="-285750">
              <a:buFont typeface="Arial"/>
              <a:buChar char="•"/>
            </a:pPr>
            <a:r>
              <a:rPr lang="en-US" sz="1600" dirty="0"/>
              <a:t>Inverse probability of attrition weights</a:t>
            </a:r>
          </a:p>
          <a:p>
            <a:pPr marL="971533" lvl="2" indent="-285750">
              <a:buFont typeface="Arial"/>
              <a:buChar char="•"/>
            </a:pPr>
            <a:r>
              <a:rPr lang="en-US" sz="1600" dirty="0"/>
              <a:t>Inverse probability of participation weights</a:t>
            </a:r>
          </a:p>
          <a:p>
            <a:pPr marL="971533" lvl="2" indent="-285750">
              <a:buFont typeface="Arial"/>
              <a:buChar char="•"/>
            </a:pPr>
            <a:endParaRPr lang="en-US" sz="1600" dirty="0"/>
          </a:p>
          <a:p>
            <a:pPr marL="285750" indent="-285750">
              <a:buFont typeface="Arial"/>
              <a:buChar char="•"/>
            </a:pPr>
            <a:r>
              <a:rPr lang="en-US" sz="1600" dirty="0"/>
              <a:t>Can be used to account for baseline selection (e.g., pre-hospital mortality) or losses to follow-up</a:t>
            </a:r>
          </a:p>
          <a:p>
            <a:pPr marL="285750" indent="-285750">
              <a:buFont typeface="Arial"/>
              <a:buChar char="•"/>
            </a:pPr>
            <a:endParaRPr lang="en-US" sz="1600" dirty="0"/>
          </a:p>
          <a:p>
            <a:pPr marL="285750" indent="-285750">
              <a:buFont typeface="Arial"/>
              <a:buChar char="•"/>
            </a:pPr>
            <a:r>
              <a:rPr lang="en-US" sz="1600" dirty="0"/>
              <a:t>“Up-weight’ individuals who remain in the study so in the analysis they account for themselves as well as individuals with similar characteristics as those who are ‘missing’</a:t>
            </a:r>
          </a:p>
          <a:p>
            <a:pPr marL="628642" lvl="1" indent="-285750">
              <a:buFont typeface="Arial"/>
              <a:buChar char="•"/>
            </a:pPr>
            <a:endParaRPr lang="en-US" dirty="0"/>
          </a:p>
        </p:txBody>
      </p:sp>
      <p:sp>
        <p:nvSpPr>
          <p:cNvPr id="4" name="TextBox 3"/>
          <p:cNvSpPr txBox="1"/>
          <p:nvPr/>
        </p:nvSpPr>
        <p:spPr>
          <a:xfrm>
            <a:off x="152400" y="233082"/>
            <a:ext cx="7099300" cy="584776"/>
          </a:xfrm>
          <a:prstGeom prst="rect">
            <a:avLst/>
          </a:prstGeom>
          <a:solidFill>
            <a:schemeClr val="bg1"/>
          </a:solidFill>
        </p:spPr>
        <p:txBody>
          <a:bodyPr wrap="square" rtlCol="0">
            <a:spAutoFit/>
          </a:bodyPr>
          <a:lstStyle/>
          <a:p>
            <a:r>
              <a:rPr lang="en-US" sz="3200" dirty="0"/>
              <a:t>Inverse probability weights</a:t>
            </a:r>
          </a:p>
        </p:txBody>
      </p:sp>
      <p:pic>
        <p:nvPicPr>
          <p:cNvPr id="5" name="Picture 4"/>
          <p:cNvPicPr>
            <a:picLocks noChangeAspect="1"/>
          </p:cNvPicPr>
          <p:nvPr/>
        </p:nvPicPr>
        <p:blipFill>
          <a:blip r:embed="rId2"/>
          <a:stretch>
            <a:fillRect/>
          </a:stretch>
        </p:blipFill>
        <p:spPr>
          <a:xfrm>
            <a:off x="1293088" y="4630612"/>
            <a:ext cx="5599355" cy="1134662"/>
          </a:xfrm>
          <a:prstGeom prst="rect">
            <a:avLst/>
          </a:prstGeom>
        </p:spPr>
      </p:pic>
    </p:spTree>
    <p:extLst>
      <p:ext uri="{BB962C8B-B14F-4D97-AF65-F5344CB8AC3E}">
        <p14:creationId xmlns:p14="http://schemas.microsoft.com/office/powerpoint/2010/main" val="108780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71112" y="3539996"/>
            <a:ext cx="4978908" cy="2387600"/>
          </a:xfrm>
        </p:spPr>
        <p:txBody>
          <a:bodyPr anchor="ctr"/>
          <a:lstStyle/>
          <a:p>
            <a:r>
              <a:rPr lang="en-US" dirty="0"/>
              <a:t>Unmeasured Confounding</a:t>
            </a:r>
          </a:p>
        </p:txBody>
      </p:sp>
      <p:sp>
        <p:nvSpPr>
          <p:cNvPr id="4" name="Subtitle 2"/>
          <p:cNvSpPr>
            <a:spLocks noGrp="1"/>
          </p:cNvSpPr>
          <p:nvPr>
            <p:ph type="subTitle" idx="1"/>
          </p:nvPr>
        </p:nvSpPr>
        <p:spPr>
          <a:xfrm>
            <a:off x="404566" y="3386643"/>
            <a:ext cx="4978908" cy="2212976"/>
          </a:xfrm>
        </p:spPr>
        <p:txBody>
          <a:bodyPr/>
          <a:lstStyle/>
          <a:p>
            <a:r>
              <a:rPr lang="en-US" dirty="0"/>
              <a:t>Part IV. </a:t>
            </a:r>
          </a:p>
        </p:txBody>
      </p:sp>
    </p:spTree>
    <p:extLst>
      <p:ext uri="{BB962C8B-B14F-4D97-AF65-F5344CB8AC3E}">
        <p14:creationId xmlns:p14="http://schemas.microsoft.com/office/powerpoint/2010/main" val="4134867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Identifying confounding</a:t>
            </a:r>
          </a:p>
        </p:txBody>
      </p:sp>
      <p:sp>
        <p:nvSpPr>
          <p:cNvPr id="2" name="TextBox 1"/>
          <p:cNvSpPr txBox="1"/>
          <p:nvPr/>
        </p:nvSpPr>
        <p:spPr>
          <a:xfrm>
            <a:off x="349886" y="1010245"/>
            <a:ext cx="8078993" cy="6186309"/>
          </a:xfrm>
          <a:prstGeom prst="rect">
            <a:avLst/>
          </a:prstGeom>
          <a:noFill/>
        </p:spPr>
        <p:txBody>
          <a:bodyPr wrap="square" rtlCol="0">
            <a:spAutoFit/>
          </a:bodyPr>
          <a:lstStyle/>
          <a:p>
            <a:pPr marL="285750" indent="-285750">
              <a:buFont typeface="Arial" panose="020B0604020202020204" pitchFamily="34" charset="0"/>
              <a:buChar char="•"/>
            </a:pPr>
            <a:r>
              <a:rPr lang="en-US" sz="2200" dirty="0"/>
              <a:t>Confounding refers to a theoretical concept </a:t>
            </a:r>
          </a:p>
          <a:p>
            <a:pPr marL="285750" indent="-285750">
              <a:buFont typeface="Arial" panose="020B0604020202020204" pitchFamily="34" charset="0"/>
              <a:buChar char="•"/>
            </a:pPr>
            <a:endParaRPr lang="en-US" sz="2200" dirty="0"/>
          </a:p>
          <a:p>
            <a:pPr marL="742939" lvl="1" indent="-285750">
              <a:buFont typeface="Arial" panose="020B0604020202020204" pitchFamily="34" charset="0"/>
              <a:buChar char="•"/>
            </a:pPr>
            <a:r>
              <a:rPr lang="en-US" sz="2200" dirty="0"/>
              <a:t>Ideal: risk of disease in the unexposed population = the risk the exposed population would have had, </a:t>
            </a:r>
            <a:r>
              <a:rPr lang="en-US" sz="2200" b="1" i="1" dirty="0"/>
              <a:t>if they had not been exposed</a:t>
            </a:r>
          </a:p>
          <a:p>
            <a:pPr lvl="1"/>
            <a:endParaRPr lang="en-US" sz="2200" b="1" i="1" dirty="0"/>
          </a:p>
          <a:p>
            <a:pPr marL="742939" lvl="1" indent="-285750">
              <a:buFont typeface="Arial" panose="020B0604020202020204" pitchFamily="34" charset="0"/>
              <a:buChar char="•"/>
            </a:pPr>
            <a:r>
              <a:rPr lang="en-US" sz="2200" dirty="0"/>
              <a:t>Unexposed group intended to be a ‘counterfactual’ substitute for exposed group in every way (“exchangeable” groups)</a:t>
            </a:r>
          </a:p>
          <a:p>
            <a:pPr marL="742939" lvl="1" indent="-285750">
              <a:buFont typeface="Arial" panose="020B0604020202020204" pitchFamily="34" charset="0"/>
              <a:buChar char="•"/>
            </a:pPr>
            <a:endParaRPr lang="en-US" sz="2200" dirty="0"/>
          </a:p>
          <a:p>
            <a:pPr marL="742939" lvl="1" indent="-285750">
              <a:buFont typeface="Arial" panose="020B0604020202020204" pitchFamily="34" charset="0"/>
              <a:buChar char="•"/>
            </a:pPr>
            <a:r>
              <a:rPr lang="en-US" sz="2200" dirty="0"/>
              <a:t>When they are not exchangeable, there is confounding present</a:t>
            </a:r>
          </a:p>
          <a:p>
            <a:pPr marL="742939" lvl="1"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Methods for accounting for confounding</a:t>
            </a:r>
          </a:p>
          <a:p>
            <a:pPr marL="742939" lvl="1" indent="-285750">
              <a:buFont typeface="Arial" panose="020B0604020202020204" pitchFamily="34" charset="0"/>
              <a:buChar char="•"/>
            </a:pPr>
            <a:r>
              <a:rPr lang="en-US" sz="2200" dirty="0"/>
              <a:t>Stratification, MH adjustments, regression modeling</a:t>
            </a:r>
          </a:p>
          <a:p>
            <a:pPr marL="742939" lvl="1"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742939" lvl="1" indent="-285750">
              <a:buFont typeface="Arial" panose="020B0604020202020204" pitchFamily="34" charset="0"/>
              <a:buChar char="•"/>
            </a:pPr>
            <a:r>
              <a:rPr lang="en-US" sz="2200" dirty="0"/>
              <a:t> </a:t>
            </a:r>
          </a:p>
        </p:txBody>
      </p:sp>
    </p:spTree>
    <p:extLst>
      <p:ext uri="{BB962C8B-B14F-4D97-AF65-F5344CB8AC3E}">
        <p14:creationId xmlns:p14="http://schemas.microsoft.com/office/powerpoint/2010/main" val="53800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4186518" cy="584775"/>
          </a:xfrm>
          <a:prstGeom prst="rect">
            <a:avLst/>
          </a:prstGeom>
          <a:solidFill>
            <a:schemeClr val="bg1"/>
          </a:solidFill>
        </p:spPr>
        <p:txBody>
          <a:bodyPr wrap="square" rtlCol="0">
            <a:spAutoFit/>
          </a:bodyPr>
          <a:lstStyle/>
          <a:p>
            <a:r>
              <a:rPr lang="en-US" sz="3200" dirty="0"/>
              <a:t>Huh?</a:t>
            </a:r>
          </a:p>
        </p:txBody>
      </p:sp>
      <p:sp>
        <p:nvSpPr>
          <p:cNvPr id="6" name="TextBox 5"/>
          <p:cNvSpPr txBox="1"/>
          <p:nvPr/>
        </p:nvSpPr>
        <p:spPr>
          <a:xfrm>
            <a:off x="277906" y="668466"/>
            <a:ext cx="8606118" cy="1938992"/>
          </a:xfrm>
          <a:prstGeom prst="rect">
            <a:avLst/>
          </a:prstGeom>
          <a:noFill/>
        </p:spPr>
        <p:txBody>
          <a:bodyPr wrap="square" rtlCol="0">
            <a:spAutoFit/>
          </a:bodyPr>
          <a:lstStyle/>
          <a:p>
            <a:pPr algn="ctr"/>
            <a:endParaRPr lang="en-US" sz="2400" dirty="0"/>
          </a:p>
          <a:p>
            <a:pPr algn="ctr"/>
            <a:r>
              <a:rPr lang="en-US" sz="2400" dirty="0"/>
              <a:t>Should we all be trying to accumulate more CVD risk factors?</a:t>
            </a:r>
          </a:p>
          <a:p>
            <a:pPr algn="ctr"/>
            <a:endParaRPr lang="en-US" sz="2400" dirty="0"/>
          </a:p>
          <a:p>
            <a:pPr algn="ctr"/>
            <a:r>
              <a:rPr lang="en-US" sz="2400" dirty="0"/>
              <a:t>Does this indicate the presence of “novel but as yet uncharacterized and deadly CVD risk factors?” </a:t>
            </a:r>
          </a:p>
        </p:txBody>
      </p:sp>
      <p:sp>
        <p:nvSpPr>
          <p:cNvPr id="7" name="TextBox 6"/>
          <p:cNvSpPr txBox="1"/>
          <p:nvPr/>
        </p:nvSpPr>
        <p:spPr>
          <a:xfrm>
            <a:off x="152400" y="3051587"/>
            <a:ext cx="4939553" cy="2862322"/>
          </a:xfrm>
          <a:prstGeom prst="rect">
            <a:avLst/>
          </a:prstGeom>
          <a:noFill/>
        </p:spPr>
        <p:txBody>
          <a:bodyPr wrap="square" rtlCol="0">
            <a:spAutoFit/>
          </a:bodyPr>
          <a:lstStyle/>
          <a:p>
            <a:r>
              <a:rPr lang="en-US" b="1" dirty="0"/>
              <a:t>Two clues:</a:t>
            </a:r>
          </a:p>
          <a:p>
            <a:endParaRPr lang="en-US" b="1" dirty="0"/>
          </a:p>
          <a:p>
            <a:pPr marL="457200" indent="-457200">
              <a:buAutoNum type="arabicPeriod"/>
            </a:pPr>
            <a:r>
              <a:rPr lang="en-US" dirty="0"/>
              <a:t>Approximately 30% of myocardial infarctions (MIs) lead to death prior to hospitalization</a:t>
            </a:r>
          </a:p>
          <a:p>
            <a:pPr marL="457200" indent="-457200">
              <a:buAutoNum type="arabicPeriod"/>
            </a:pPr>
            <a:endParaRPr lang="en-US" dirty="0"/>
          </a:p>
          <a:p>
            <a:pPr marL="457200" indent="-457200">
              <a:buAutoNum type="arabicPeriod"/>
            </a:pPr>
            <a:endParaRPr lang="en-US" dirty="0"/>
          </a:p>
          <a:p>
            <a:pPr marL="457200" indent="-457200">
              <a:buAutoNum type="arabicPeriod"/>
            </a:pPr>
            <a:r>
              <a:rPr lang="en-US" dirty="0"/>
              <a:t>The authors report that 75% of individuals who were admitted to the hospital were excluded due to “prior CVD diagnoses”</a:t>
            </a:r>
          </a:p>
        </p:txBody>
      </p:sp>
      <p:pic>
        <p:nvPicPr>
          <p:cNvPr id="8" name="Picture 7"/>
          <p:cNvPicPr>
            <a:picLocks noChangeAspect="1"/>
          </p:cNvPicPr>
          <p:nvPr/>
        </p:nvPicPr>
        <p:blipFill>
          <a:blip r:embed="rId2"/>
          <a:stretch>
            <a:fillRect/>
          </a:stretch>
        </p:blipFill>
        <p:spPr>
          <a:xfrm>
            <a:off x="5568917" y="2756848"/>
            <a:ext cx="3315107" cy="4101151"/>
          </a:xfrm>
          <a:prstGeom prst="rect">
            <a:avLst/>
          </a:prstGeom>
        </p:spPr>
      </p:pic>
    </p:spTree>
    <p:extLst>
      <p:ext uri="{BB962C8B-B14F-4D97-AF65-F5344CB8AC3E}">
        <p14:creationId xmlns:p14="http://schemas.microsoft.com/office/powerpoint/2010/main" val="12708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7700682" cy="584775"/>
          </a:xfrm>
          <a:prstGeom prst="rect">
            <a:avLst/>
          </a:prstGeom>
          <a:solidFill>
            <a:schemeClr val="bg1"/>
          </a:solidFill>
        </p:spPr>
        <p:txBody>
          <a:bodyPr wrap="square" rtlCol="0">
            <a:spAutoFit/>
          </a:bodyPr>
          <a:lstStyle/>
          <a:p>
            <a:r>
              <a:rPr lang="en-US" sz="3200" dirty="0"/>
              <a:t>Crude vs. adjusted estimates</a:t>
            </a:r>
          </a:p>
        </p:txBody>
      </p:sp>
      <p:sp>
        <p:nvSpPr>
          <p:cNvPr id="6" name="TextBox 5"/>
          <p:cNvSpPr txBox="1"/>
          <p:nvPr/>
        </p:nvSpPr>
        <p:spPr>
          <a:xfrm>
            <a:off x="0" y="1106344"/>
            <a:ext cx="8690386" cy="4339650"/>
          </a:xfrm>
          <a:prstGeom prst="rect">
            <a:avLst/>
          </a:prstGeom>
          <a:noFill/>
        </p:spPr>
        <p:txBody>
          <a:bodyPr wrap="square" rtlCol="0">
            <a:spAutoFit/>
          </a:bodyPr>
          <a:lstStyle/>
          <a:p>
            <a:pPr marL="285750" indent="-285750">
              <a:buFont typeface="Arial" panose="020B0604020202020204" pitchFamily="34" charset="0"/>
              <a:buChar char="•"/>
            </a:pPr>
            <a:r>
              <a:rPr lang="en-US" sz="2200" dirty="0"/>
              <a:t>In practice, confounding typically identified when crude estimate of association does not equal the adjusted estimate (‘change in estimate’)</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Some problems:</a:t>
            </a:r>
          </a:p>
          <a:p>
            <a:endParaRPr lang="en-US" sz="2200" dirty="0"/>
          </a:p>
          <a:p>
            <a:pPr marL="742939" lvl="1" indent="-285750">
              <a:buFont typeface="Arial" panose="020B0604020202020204" pitchFamily="34" charset="0"/>
              <a:buChar char="•"/>
            </a:pPr>
            <a:r>
              <a:rPr lang="en-US" dirty="0"/>
              <a:t>Only can adjust for variables you have collected information on</a:t>
            </a:r>
          </a:p>
          <a:p>
            <a:pPr lvl="1"/>
            <a:endParaRPr lang="en-US" dirty="0"/>
          </a:p>
          <a:p>
            <a:pPr marL="742939" lvl="1" indent="-285750">
              <a:buFont typeface="Arial" panose="020B0604020202020204" pitchFamily="34" charset="0"/>
              <a:buChar char="•"/>
            </a:pPr>
            <a:r>
              <a:rPr lang="en-US" dirty="0"/>
              <a:t>Cannot adjust for:</a:t>
            </a:r>
          </a:p>
          <a:p>
            <a:pPr marL="1200127" lvl="2" indent="-285750">
              <a:buFont typeface="Arial" panose="020B0604020202020204" pitchFamily="34" charset="0"/>
              <a:buChar char="•"/>
            </a:pPr>
            <a:r>
              <a:rPr lang="en-US" dirty="0"/>
              <a:t>Unknown confounding (variables you can’t identify, theoretical concepts)</a:t>
            </a:r>
          </a:p>
          <a:p>
            <a:pPr marL="1200127" lvl="2" indent="-285750">
              <a:buFont typeface="Arial" panose="020B0604020202020204" pitchFamily="34" charset="0"/>
              <a:buChar char="•"/>
            </a:pPr>
            <a:endParaRPr lang="en-US" dirty="0"/>
          </a:p>
          <a:p>
            <a:pPr marL="1200127" lvl="2" indent="-285750">
              <a:buFont typeface="Arial" panose="020B0604020202020204" pitchFamily="34" charset="0"/>
              <a:buChar char="•"/>
            </a:pPr>
            <a:r>
              <a:rPr lang="en-US" dirty="0"/>
              <a:t>Unmeasured confounding (variables you did not measure)</a:t>
            </a:r>
          </a:p>
          <a:p>
            <a:pPr lvl="2"/>
            <a:endParaRPr lang="en-US" dirty="0"/>
          </a:p>
          <a:p>
            <a:pPr marL="1200127" lvl="2" indent="-285750">
              <a:buFont typeface="Arial" panose="020B0604020202020204" pitchFamily="34" charset="0"/>
              <a:buChar char="•"/>
            </a:pPr>
            <a:r>
              <a:rPr lang="en-US" dirty="0"/>
              <a:t>Residual confounding (variables measured poorly or by proxy)</a:t>
            </a:r>
          </a:p>
        </p:txBody>
      </p:sp>
    </p:spTree>
    <p:extLst>
      <p:ext uri="{BB962C8B-B14F-4D97-AF65-F5344CB8AC3E}">
        <p14:creationId xmlns:p14="http://schemas.microsoft.com/office/powerpoint/2010/main" val="3619807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233082"/>
            <a:ext cx="8217050" cy="584775"/>
          </a:xfrm>
          <a:prstGeom prst="rect">
            <a:avLst/>
          </a:prstGeom>
          <a:solidFill>
            <a:schemeClr val="bg1"/>
          </a:solidFill>
        </p:spPr>
        <p:txBody>
          <a:bodyPr wrap="square" rtlCol="0">
            <a:spAutoFit/>
          </a:bodyPr>
          <a:lstStyle/>
          <a:p>
            <a:r>
              <a:rPr lang="en-US" sz="3200" dirty="0"/>
              <a:t>Bias analysis for unmeasured confounding</a:t>
            </a:r>
          </a:p>
        </p:txBody>
      </p:sp>
      <p:sp>
        <p:nvSpPr>
          <p:cNvPr id="6" name="TextBox 5"/>
          <p:cNvSpPr txBox="1"/>
          <p:nvPr/>
        </p:nvSpPr>
        <p:spPr>
          <a:xfrm>
            <a:off x="0" y="2723704"/>
            <a:ext cx="822960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90513" lvl="1" indent="-290513"/>
            <a:r>
              <a:rPr lang="en-US" dirty="0"/>
              <a:t>3.  Association between confounder and exposure (or exposure specific    prevalence of confounder)</a:t>
            </a:r>
          </a:p>
        </p:txBody>
      </p:sp>
      <p:sp>
        <p:nvSpPr>
          <p:cNvPr id="4" name="TextBox 3"/>
          <p:cNvSpPr txBox="1"/>
          <p:nvPr/>
        </p:nvSpPr>
        <p:spPr>
          <a:xfrm>
            <a:off x="0" y="2267263"/>
            <a:ext cx="8229600" cy="369332"/>
          </a:xfrm>
          <a:prstGeom prst="rect">
            <a:avLst/>
          </a:prstGeom>
          <a:noFill/>
          <a:ln>
            <a:solidFill>
              <a:srgbClr val="00C7B1"/>
            </a:solidFill>
          </a:ln>
        </p:spPr>
        <p:txBody>
          <a:bodyPr wrap="square" rtlCol="0">
            <a:spAutoFit/>
          </a:bodyPr>
          <a:lstStyle/>
          <a:p>
            <a:pPr marL="0" lvl="1"/>
            <a:r>
              <a:rPr lang="en-US" dirty="0"/>
              <a:t>2.  Association between confounder and disease</a:t>
            </a:r>
          </a:p>
        </p:txBody>
      </p:sp>
      <p:sp>
        <p:nvSpPr>
          <p:cNvPr id="7" name="TextBox 6"/>
          <p:cNvSpPr txBox="1"/>
          <p:nvPr/>
        </p:nvSpPr>
        <p:spPr>
          <a:xfrm>
            <a:off x="0" y="1810822"/>
            <a:ext cx="8229600" cy="369332"/>
          </a:xfrm>
          <a:prstGeom prst="rect">
            <a:avLst/>
          </a:prstGeom>
          <a:noFill/>
          <a:ln>
            <a:solidFill>
              <a:schemeClr val="tx2"/>
            </a:solidFill>
          </a:ln>
        </p:spPr>
        <p:txBody>
          <a:bodyPr wrap="square" rtlCol="0">
            <a:spAutoFit/>
          </a:bodyPr>
          <a:lstStyle/>
          <a:p>
            <a:r>
              <a:rPr lang="en-US" dirty="0"/>
              <a:t>1.  Crude estimate of the exposure-outcome association</a:t>
            </a:r>
          </a:p>
        </p:txBody>
      </p:sp>
      <p:sp>
        <p:nvSpPr>
          <p:cNvPr id="8" name="TextBox 7"/>
          <p:cNvSpPr txBox="1"/>
          <p:nvPr/>
        </p:nvSpPr>
        <p:spPr>
          <a:xfrm>
            <a:off x="0" y="1354381"/>
            <a:ext cx="8229600" cy="369332"/>
          </a:xfrm>
          <a:prstGeom prst="rect">
            <a:avLst/>
          </a:prstGeom>
          <a:noFill/>
        </p:spPr>
        <p:txBody>
          <a:bodyPr wrap="square" rtlCol="0">
            <a:spAutoFit/>
          </a:bodyPr>
          <a:lstStyle/>
          <a:p>
            <a:r>
              <a:rPr lang="en-US" dirty="0"/>
              <a:t>Requires:</a:t>
            </a:r>
          </a:p>
        </p:txBody>
      </p:sp>
      <p:sp>
        <p:nvSpPr>
          <p:cNvPr id="2" name="TextBox 1"/>
          <p:cNvSpPr txBox="1"/>
          <p:nvPr/>
        </p:nvSpPr>
        <p:spPr>
          <a:xfrm>
            <a:off x="2409713" y="3881725"/>
            <a:ext cx="1705087" cy="369332"/>
          </a:xfrm>
          <a:prstGeom prst="rect">
            <a:avLst/>
          </a:prstGeom>
          <a:noFill/>
        </p:spPr>
        <p:txBody>
          <a:bodyPr wrap="square" rtlCol="0">
            <a:spAutoFit/>
          </a:bodyPr>
          <a:lstStyle/>
          <a:p>
            <a:pPr algn="ctr"/>
            <a:r>
              <a:rPr lang="en-US" dirty="0"/>
              <a:t>Confounder</a:t>
            </a:r>
          </a:p>
        </p:txBody>
      </p:sp>
      <p:cxnSp>
        <p:nvCxnSpPr>
          <p:cNvPr id="9" name="Straight Arrow Connector 8"/>
          <p:cNvCxnSpPr/>
          <p:nvPr/>
        </p:nvCxnSpPr>
        <p:spPr>
          <a:xfrm flipH="1">
            <a:off x="2000922" y="4251057"/>
            <a:ext cx="925158" cy="10847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p:nvPr/>
        </p:nvCxnSpPr>
        <p:spPr>
          <a:xfrm>
            <a:off x="3463962" y="4251057"/>
            <a:ext cx="1108038" cy="1084736"/>
          </a:xfrm>
          <a:prstGeom prst="straightConnector1">
            <a:avLst/>
          </a:prstGeom>
          <a:ln>
            <a:solidFill>
              <a:srgbClr val="00C7B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2128" y="5335793"/>
            <a:ext cx="1215614" cy="369332"/>
          </a:xfrm>
          <a:prstGeom prst="rect">
            <a:avLst/>
          </a:prstGeom>
          <a:noFill/>
        </p:spPr>
        <p:txBody>
          <a:bodyPr wrap="square" rtlCol="0">
            <a:spAutoFit/>
          </a:bodyPr>
          <a:lstStyle/>
          <a:p>
            <a:r>
              <a:rPr lang="en-US" dirty="0"/>
              <a:t>Exposure</a:t>
            </a:r>
          </a:p>
        </p:txBody>
      </p:sp>
      <p:sp>
        <p:nvSpPr>
          <p:cNvPr id="14" name="TextBox 13"/>
          <p:cNvSpPr txBox="1"/>
          <p:nvPr/>
        </p:nvSpPr>
        <p:spPr>
          <a:xfrm>
            <a:off x="4502075" y="5335793"/>
            <a:ext cx="1215614" cy="369332"/>
          </a:xfrm>
          <a:prstGeom prst="rect">
            <a:avLst/>
          </a:prstGeom>
          <a:noFill/>
        </p:spPr>
        <p:txBody>
          <a:bodyPr wrap="square" rtlCol="0">
            <a:spAutoFit/>
          </a:bodyPr>
          <a:lstStyle/>
          <a:p>
            <a:r>
              <a:rPr lang="en-US" dirty="0"/>
              <a:t>Disease</a:t>
            </a:r>
          </a:p>
        </p:txBody>
      </p:sp>
      <p:cxnSp>
        <p:nvCxnSpPr>
          <p:cNvPr id="16" name="Straight Arrow Connector 15"/>
          <p:cNvCxnSpPr>
            <a:stCxn id="13" idx="3"/>
            <a:endCxn id="14" idx="1"/>
          </p:cNvCxnSpPr>
          <p:nvPr/>
        </p:nvCxnSpPr>
        <p:spPr>
          <a:xfrm>
            <a:off x="2097742" y="5520459"/>
            <a:ext cx="24043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4414" y="5626249"/>
            <a:ext cx="333487" cy="369332"/>
          </a:xfrm>
          <a:prstGeom prst="rect">
            <a:avLst/>
          </a:prstGeom>
          <a:noFill/>
          <a:ln>
            <a:solidFill>
              <a:schemeClr val="tx2"/>
            </a:solidFill>
          </a:ln>
        </p:spPr>
        <p:txBody>
          <a:bodyPr wrap="square" rtlCol="0">
            <a:spAutoFit/>
          </a:bodyPr>
          <a:lstStyle/>
          <a:p>
            <a:pPr algn="ctr"/>
            <a:r>
              <a:rPr lang="en-US" dirty="0"/>
              <a:t>1</a:t>
            </a:r>
          </a:p>
        </p:txBody>
      </p:sp>
      <p:sp>
        <p:nvSpPr>
          <p:cNvPr id="19" name="TextBox 18"/>
          <p:cNvSpPr txBox="1"/>
          <p:nvPr/>
        </p:nvSpPr>
        <p:spPr>
          <a:xfrm>
            <a:off x="4263613" y="4393415"/>
            <a:ext cx="333487" cy="369332"/>
          </a:xfrm>
          <a:prstGeom prst="rect">
            <a:avLst/>
          </a:prstGeom>
          <a:noFill/>
          <a:ln>
            <a:solidFill>
              <a:srgbClr val="00C7B1"/>
            </a:solidFill>
          </a:ln>
        </p:spPr>
        <p:txBody>
          <a:bodyPr wrap="square" rtlCol="0">
            <a:spAutoFit/>
          </a:bodyPr>
          <a:lstStyle/>
          <a:p>
            <a:pPr algn="ctr"/>
            <a:r>
              <a:rPr lang="en-US" dirty="0"/>
              <a:t>2</a:t>
            </a:r>
          </a:p>
        </p:txBody>
      </p:sp>
      <p:sp>
        <p:nvSpPr>
          <p:cNvPr id="20" name="TextBox 19"/>
          <p:cNvSpPr txBox="1"/>
          <p:nvPr/>
        </p:nvSpPr>
        <p:spPr>
          <a:xfrm>
            <a:off x="1930998" y="4454771"/>
            <a:ext cx="333487" cy="36933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3</a:t>
            </a:r>
          </a:p>
        </p:txBody>
      </p:sp>
    </p:spTree>
    <p:extLst>
      <p:ext uri="{BB962C8B-B14F-4D97-AF65-F5344CB8AC3E}">
        <p14:creationId xmlns:p14="http://schemas.microsoft.com/office/powerpoint/2010/main" val="221874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8" grpId="0"/>
      <p:bldP spid="2" grpId="0"/>
      <p:bldP spid="13" grpId="0"/>
      <p:bldP spid="14" grpId="0"/>
      <p:bldP spid="17" grpId="0" animBg="1"/>
      <p:bldP spid="19" grpId="0" animBg="1"/>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233082"/>
            <a:ext cx="7388711" cy="584775"/>
          </a:xfrm>
          <a:prstGeom prst="rect">
            <a:avLst/>
          </a:prstGeom>
          <a:solidFill>
            <a:schemeClr val="bg1"/>
          </a:solidFill>
        </p:spPr>
        <p:txBody>
          <a:bodyPr wrap="square" rtlCol="0">
            <a:spAutoFit/>
          </a:bodyPr>
          <a:lstStyle/>
          <a:p>
            <a:r>
              <a:rPr lang="en-US" sz="3200" dirty="0"/>
              <a:t>Question of interest</a:t>
            </a:r>
          </a:p>
        </p:txBody>
      </p:sp>
      <p:sp>
        <p:nvSpPr>
          <p:cNvPr id="2" name="TextBox 1"/>
          <p:cNvSpPr txBox="1"/>
          <p:nvPr/>
        </p:nvSpPr>
        <p:spPr>
          <a:xfrm>
            <a:off x="152399" y="1054458"/>
            <a:ext cx="8649148" cy="923330"/>
          </a:xfrm>
          <a:prstGeom prst="rect">
            <a:avLst/>
          </a:prstGeom>
          <a:noFill/>
        </p:spPr>
        <p:txBody>
          <a:bodyPr wrap="square" rtlCol="0">
            <a:spAutoFit/>
          </a:bodyPr>
          <a:lstStyle/>
          <a:p>
            <a:pPr algn="ctr"/>
            <a:r>
              <a:rPr lang="en-US" dirty="0"/>
              <a:t>What estimate of association between EXPOSURE and DISEASE would have been observed in the study had the authors collected data on CONFOUNDER and adjusted for it in the analysis?</a:t>
            </a:r>
          </a:p>
        </p:txBody>
      </p:sp>
      <p:sp>
        <p:nvSpPr>
          <p:cNvPr id="10" name="TextBox 9"/>
          <p:cNvSpPr txBox="1"/>
          <p:nvPr/>
        </p:nvSpPr>
        <p:spPr>
          <a:xfrm>
            <a:off x="665071" y="5002841"/>
            <a:ext cx="1688951" cy="1200329"/>
          </a:xfrm>
          <a:prstGeom prst="rect">
            <a:avLst/>
          </a:prstGeom>
          <a:noFill/>
        </p:spPr>
        <p:txBody>
          <a:bodyPr wrap="square" rtlCol="0">
            <a:spAutoFit/>
          </a:bodyPr>
          <a:lstStyle/>
          <a:p>
            <a:pPr algn="ctr"/>
            <a:r>
              <a:rPr lang="en-US" dirty="0"/>
              <a:t>Observed RR without adjustment for confounder </a:t>
            </a:r>
          </a:p>
        </p:txBody>
      </p:sp>
      <p:sp>
        <p:nvSpPr>
          <p:cNvPr id="15" name="TextBox 14"/>
          <p:cNvSpPr txBox="1"/>
          <p:nvPr/>
        </p:nvSpPr>
        <p:spPr>
          <a:xfrm>
            <a:off x="3594950" y="5239042"/>
            <a:ext cx="1456766" cy="646331"/>
          </a:xfrm>
          <a:prstGeom prst="rect">
            <a:avLst/>
          </a:prstGeom>
          <a:noFill/>
        </p:spPr>
        <p:txBody>
          <a:bodyPr wrap="square" rtlCol="0">
            <a:spAutoFit/>
          </a:bodyPr>
          <a:lstStyle/>
          <a:p>
            <a:r>
              <a:rPr lang="en-US" dirty="0"/>
              <a:t>Confounder- disease RR</a:t>
            </a:r>
          </a:p>
        </p:txBody>
      </p:sp>
      <p:sp>
        <p:nvSpPr>
          <p:cNvPr id="20" name="TextBox 19"/>
          <p:cNvSpPr txBox="1"/>
          <p:nvPr/>
        </p:nvSpPr>
        <p:spPr>
          <a:xfrm>
            <a:off x="7150326" y="2028682"/>
            <a:ext cx="1963457" cy="923330"/>
          </a:xfrm>
          <a:prstGeom prst="rect">
            <a:avLst/>
          </a:prstGeom>
          <a:noFill/>
        </p:spPr>
        <p:txBody>
          <a:bodyPr wrap="square" rtlCol="0">
            <a:spAutoFit/>
          </a:bodyPr>
          <a:lstStyle/>
          <a:p>
            <a:r>
              <a:rPr lang="en-US" dirty="0"/>
              <a:t>Prevalence of confounder  in unexposed (E=0)</a:t>
            </a:r>
          </a:p>
        </p:txBody>
      </p:sp>
      <p:pic>
        <p:nvPicPr>
          <p:cNvPr id="4" name="Picture 3"/>
          <p:cNvPicPr>
            <a:picLocks noChangeAspect="1"/>
          </p:cNvPicPr>
          <p:nvPr/>
        </p:nvPicPr>
        <p:blipFill>
          <a:blip r:embed="rId2"/>
          <a:stretch>
            <a:fillRect/>
          </a:stretch>
        </p:blipFill>
        <p:spPr>
          <a:xfrm>
            <a:off x="1827598" y="2272683"/>
            <a:ext cx="5270500" cy="1168400"/>
          </a:xfrm>
          <a:prstGeom prst="rect">
            <a:avLst/>
          </a:prstGeom>
        </p:spPr>
      </p:pic>
      <p:cxnSp>
        <p:nvCxnSpPr>
          <p:cNvPr id="9" name="Straight Arrow Connector 8"/>
          <p:cNvCxnSpPr>
            <a:stCxn id="10" idx="0"/>
          </p:cNvCxnSpPr>
          <p:nvPr/>
        </p:nvCxnSpPr>
        <p:spPr>
          <a:xfrm flipV="1">
            <a:off x="1509547" y="2952012"/>
            <a:ext cx="2085403" cy="2050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323333" y="3405984"/>
            <a:ext cx="0" cy="1800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852161" y="3284977"/>
            <a:ext cx="161355" cy="1921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82339" y="5417245"/>
            <a:ext cx="1782080" cy="923330"/>
          </a:xfrm>
          <a:prstGeom prst="rect">
            <a:avLst/>
          </a:prstGeom>
          <a:noFill/>
        </p:spPr>
        <p:txBody>
          <a:bodyPr wrap="square" rtlCol="0">
            <a:spAutoFit/>
          </a:bodyPr>
          <a:lstStyle/>
          <a:p>
            <a:r>
              <a:rPr lang="en-US" dirty="0"/>
              <a:t>Prevalence of confounder  exposed(E=1)</a:t>
            </a:r>
          </a:p>
        </p:txBody>
      </p:sp>
      <p:cxnSp>
        <p:nvCxnSpPr>
          <p:cNvPr id="16" name="Straight Arrow Connector 15"/>
          <p:cNvCxnSpPr/>
          <p:nvPr/>
        </p:nvCxnSpPr>
        <p:spPr>
          <a:xfrm flipH="1">
            <a:off x="6149042" y="2621065"/>
            <a:ext cx="949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43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0"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7238104" cy="584775"/>
          </a:xfrm>
          <a:prstGeom prst="rect">
            <a:avLst/>
          </a:prstGeom>
          <a:solidFill>
            <a:schemeClr val="bg1"/>
          </a:solidFill>
        </p:spPr>
        <p:txBody>
          <a:bodyPr wrap="square" rtlCol="0">
            <a:spAutoFit/>
          </a:bodyPr>
          <a:lstStyle/>
          <a:p>
            <a:r>
              <a:rPr lang="en-US" sz="3200" dirty="0"/>
              <a:t>Example: HDL, exercise &amp; CVD risk</a:t>
            </a:r>
          </a:p>
        </p:txBody>
      </p:sp>
      <p:sp>
        <p:nvSpPr>
          <p:cNvPr id="3" name="Rectangle 2"/>
          <p:cNvSpPr/>
          <p:nvPr/>
        </p:nvSpPr>
        <p:spPr>
          <a:xfrm>
            <a:off x="301213" y="976340"/>
            <a:ext cx="8380207" cy="923330"/>
          </a:xfrm>
          <a:prstGeom prst="rect">
            <a:avLst/>
          </a:prstGeom>
        </p:spPr>
        <p:txBody>
          <a:bodyPr wrap="square">
            <a:spAutoFit/>
          </a:bodyPr>
          <a:lstStyle/>
          <a:p>
            <a:pPr algn="ctr"/>
            <a:r>
              <a:rPr lang="en-US" dirty="0"/>
              <a:t>What estimate of association between HDL and CVD would have been observed in the study had the authors collected data on FITNESS LEVEL (CRF) and adjusted for it in the analysis?</a:t>
            </a:r>
          </a:p>
        </p:txBody>
      </p:sp>
      <p:sp>
        <p:nvSpPr>
          <p:cNvPr id="4" name="TextBox 3"/>
          <p:cNvSpPr txBox="1"/>
          <p:nvPr/>
        </p:nvSpPr>
        <p:spPr>
          <a:xfrm>
            <a:off x="978945" y="3731118"/>
            <a:ext cx="656217" cy="369332"/>
          </a:xfrm>
          <a:prstGeom prst="rect">
            <a:avLst/>
          </a:prstGeom>
          <a:noFill/>
        </p:spPr>
        <p:txBody>
          <a:bodyPr wrap="square" rtlCol="0">
            <a:spAutoFit/>
          </a:bodyPr>
          <a:lstStyle/>
          <a:p>
            <a:r>
              <a:rPr lang="en-US" dirty="0"/>
              <a:t>HDL</a:t>
            </a:r>
          </a:p>
        </p:txBody>
      </p:sp>
      <p:cxnSp>
        <p:nvCxnSpPr>
          <p:cNvPr id="8" name="Straight Arrow Connector 7"/>
          <p:cNvCxnSpPr/>
          <p:nvPr/>
        </p:nvCxnSpPr>
        <p:spPr>
          <a:xfrm>
            <a:off x="1742739" y="3915784"/>
            <a:ext cx="23344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84725" y="3745455"/>
            <a:ext cx="925157" cy="369332"/>
          </a:xfrm>
          <a:prstGeom prst="rect">
            <a:avLst/>
          </a:prstGeom>
          <a:noFill/>
        </p:spPr>
        <p:txBody>
          <a:bodyPr wrap="square" rtlCol="0">
            <a:spAutoFit/>
          </a:bodyPr>
          <a:lstStyle/>
          <a:p>
            <a:r>
              <a:rPr lang="en-US" dirty="0"/>
              <a:t>CVD</a:t>
            </a:r>
          </a:p>
        </p:txBody>
      </p:sp>
      <p:cxnSp>
        <p:nvCxnSpPr>
          <p:cNvPr id="12" name="Straight Arrow Connector 11"/>
          <p:cNvCxnSpPr>
            <a:endCxn id="4" idx="0"/>
          </p:cNvCxnSpPr>
          <p:nvPr/>
        </p:nvCxnSpPr>
        <p:spPr>
          <a:xfrm flipH="1">
            <a:off x="1307054" y="2775473"/>
            <a:ext cx="919779" cy="955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54186" y="2775473"/>
            <a:ext cx="930539" cy="955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04332" y="2468894"/>
            <a:ext cx="925157" cy="369332"/>
          </a:xfrm>
          <a:prstGeom prst="rect">
            <a:avLst/>
          </a:prstGeom>
          <a:noFill/>
        </p:spPr>
        <p:txBody>
          <a:bodyPr wrap="square" rtlCol="0">
            <a:spAutoFit/>
          </a:bodyPr>
          <a:lstStyle/>
          <a:p>
            <a:r>
              <a:rPr lang="en-US" dirty="0"/>
              <a:t>CRF</a:t>
            </a:r>
          </a:p>
        </p:txBody>
      </p:sp>
    </p:spTree>
    <p:extLst>
      <p:ext uri="{BB962C8B-B14F-4D97-AF65-F5344CB8AC3E}">
        <p14:creationId xmlns:p14="http://schemas.microsoft.com/office/powerpoint/2010/main" val="1648359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233082"/>
            <a:ext cx="7872805" cy="584775"/>
          </a:xfrm>
          <a:prstGeom prst="rect">
            <a:avLst/>
          </a:prstGeom>
          <a:solidFill>
            <a:schemeClr val="bg1"/>
          </a:solidFill>
        </p:spPr>
        <p:txBody>
          <a:bodyPr wrap="square" rtlCol="0">
            <a:spAutoFit/>
          </a:bodyPr>
          <a:lstStyle/>
          <a:p>
            <a:r>
              <a:rPr lang="en-US" sz="3200" dirty="0"/>
              <a:t>Crude association HDL       CVD</a:t>
            </a:r>
          </a:p>
        </p:txBody>
      </p:sp>
      <p:sp>
        <p:nvSpPr>
          <p:cNvPr id="4" name="Rectangle 3"/>
          <p:cNvSpPr/>
          <p:nvPr/>
        </p:nvSpPr>
        <p:spPr>
          <a:xfrm>
            <a:off x="753035" y="1074509"/>
            <a:ext cx="9144000" cy="4401204"/>
          </a:xfrm>
          <a:prstGeom prst="rect">
            <a:avLst/>
          </a:prstGeom>
        </p:spPr>
        <p:txBody>
          <a:bodyPr wrap="square">
            <a:spAutoFit/>
          </a:bodyPr>
          <a:lstStyle/>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   Exposed   Unexposed  |      Total</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Cases |       515        4357  |       4872</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a:t>
            </a:r>
            <a:r>
              <a:rPr lang="en-US" sz="1400" dirty="0" err="1">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Noncases</a:t>
            </a:r>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      1894       10222  |      12116</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Total |      2409       14579  |      16988</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Risk |  .2137817    .2988545  |   .2867907</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      Point estimate    |    [95% Conf. Interval]</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Risk difference |        -.0850729       |   -.1030516   -.0670941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Risk ratio |         .7153369       |     .659999    .7753145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Prev. </a:t>
            </a:r>
            <a:r>
              <a:rPr lang="en-US" sz="1400" dirty="0" err="1">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frac</a:t>
            </a:r>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ex. |         .2846631       |    .2246855     .340001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Prev. </a:t>
            </a:r>
            <a:r>
              <a:rPr lang="en-US" sz="1400" dirty="0" err="1">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frac</a:t>
            </a:r>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pop |         .0403669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chi2(1) =    73.15  </a:t>
            </a:r>
            <a:r>
              <a:rPr lang="en-US" sz="1400" dirty="0" err="1">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Pr</a:t>
            </a:r>
            <a:r>
              <a:rPr lang="en-US" sz="1400"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&gt;chi2 = 0.0000</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4432151" y="505609"/>
            <a:ext cx="66697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441525" y="4134348"/>
            <a:ext cx="6583679"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958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Exercise             CVD       </a:t>
            </a:r>
          </a:p>
        </p:txBody>
      </p:sp>
      <p:cxnSp>
        <p:nvCxnSpPr>
          <p:cNvPr id="3" name="Straight Arrow Connector 2"/>
          <p:cNvCxnSpPr/>
          <p:nvPr/>
        </p:nvCxnSpPr>
        <p:spPr>
          <a:xfrm>
            <a:off x="1914861" y="570155"/>
            <a:ext cx="11618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73046" y="233082"/>
            <a:ext cx="430305" cy="584775"/>
          </a:xfrm>
          <a:prstGeom prst="rect">
            <a:avLst/>
          </a:prstGeom>
          <a:noFill/>
        </p:spPr>
        <p:txBody>
          <a:bodyPr wrap="square" rtlCol="0">
            <a:spAutoFit/>
          </a:bodyPr>
          <a:lstStyle/>
          <a:p>
            <a:pPr algn="ctr"/>
            <a:r>
              <a:rPr lang="en-US" sz="3200" dirty="0"/>
              <a:t>?</a:t>
            </a:r>
          </a:p>
        </p:txBody>
      </p:sp>
      <p:pic>
        <p:nvPicPr>
          <p:cNvPr id="5122" name="Picture 2" descr="http://jaha.ahajournals.org/content/ahaoa/5/9/e002495/F3.large.jpg?width=800&amp;height=600&amp;carousel=1"/>
          <p:cNvPicPr>
            <a:picLocks noChangeAspect="1" noChangeArrowheads="1"/>
          </p:cNvPicPr>
          <p:nvPr/>
        </p:nvPicPr>
        <p:blipFill rotWithShape="1">
          <a:blip r:embed="rId3">
            <a:extLst>
              <a:ext uri="{28A0092B-C50C-407E-A947-70E740481C1C}">
                <a14:useLocalDpi xmlns:a14="http://schemas.microsoft.com/office/drawing/2010/main" val="0"/>
              </a:ext>
            </a:extLst>
          </a:blip>
          <a:srcRect l="1" t="1" r="-938" b="-337"/>
          <a:stretch/>
        </p:blipFill>
        <p:spPr bwMode="auto">
          <a:xfrm>
            <a:off x="1581373" y="1154930"/>
            <a:ext cx="5787615" cy="4503591"/>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152400" y="6375671"/>
            <a:ext cx="2106706" cy="369332"/>
          </a:xfrm>
          <a:prstGeom prst="rect">
            <a:avLst/>
          </a:prstGeom>
          <a:noFill/>
        </p:spPr>
        <p:txBody>
          <a:bodyPr wrap="square" rtlCol="0">
            <a:spAutoFit/>
          </a:bodyPr>
          <a:lstStyle/>
          <a:p>
            <a:r>
              <a:rPr lang="en-US" dirty="0"/>
              <a:t>Wahid et al., 2016</a:t>
            </a:r>
          </a:p>
        </p:txBody>
      </p:sp>
      <p:sp>
        <p:nvSpPr>
          <p:cNvPr id="12" name="Rectangle 11"/>
          <p:cNvSpPr/>
          <p:nvPr/>
        </p:nvSpPr>
        <p:spPr>
          <a:xfrm>
            <a:off x="1452282" y="4733365"/>
            <a:ext cx="6056556" cy="247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020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Bias Parameters</a:t>
            </a:r>
          </a:p>
        </p:txBody>
      </p:sp>
      <p:graphicFrame>
        <p:nvGraphicFramePr>
          <p:cNvPr id="2" name="Table 1"/>
          <p:cNvGraphicFramePr>
            <a:graphicFrameLocks noGrp="1"/>
          </p:cNvGraphicFramePr>
          <p:nvPr>
            <p:extLst>
              <p:ext uri="{D42A27DB-BD31-4B8C-83A1-F6EECF244321}">
                <p14:modId xmlns:p14="http://schemas.microsoft.com/office/powerpoint/2010/main" val="2888405598"/>
              </p:ext>
            </p:extLst>
          </p:nvPr>
        </p:nvGraphicFramePr>
        <p:xfrm>
          <a:off x="152400" y="1205331"/>
          <a:ext cx="8744175" cy="2572571"/>
        </p:xfrm>
        <a:graphic>
          <a:graphicData uri="http://schemas.openxmlformats.org/drawingml/2006/table">
            <a:tbl>
              <a:tblPr firstRow="1" bandRow="1">
                <a:tableStyleId>{69CF1AB2-1976-4502-BF36-3FF5EA218861}</a:tableStyleId>
              </a:tblPr>
              <a:tblGrid>
                <a:gridCol w="2914725">
                  <a:extLst>
                    <a:ext uri="{9D8B030D-6E8A-4147-A177-3AD203B41FA5}">
                      <a16:colId xmlns:a16="http://schemas.microsoft.com/office/drawing/2014/main" val="2906859369"/>
                    </a:ext>
                  </a:extLst>
                </a:gridCol>
                <a:gridCol w="2914725">
                  <a:extLst>
                    <a:ext uri="{9D8B030D-6E8A-4147-A177-3AD203B41FA5}">
                      <a16:colId xmlns:a16="http://schemas.microsoft.com/office/drawing/2014/main" val="1221532027"/>
                    </a:ext>
                  </a:extLst>
                </a:gridCol>
                <a:gridCol w="2914725">
                  <a:extLst>
                    <a:ext uri="{9D8B030D-6E8A-4147-A177-3AD203B41FA5}">
                      <a16:colId xmlns:a16="http://schemas.microsoft.com/office/drawing/2014/main" val="2136755973"/>
                    </a:ext>
                  </a:extLst>
                </a:gridCol>
              </a:tblGrid>
              <a:tr h="562461">
                <a:tc>
                  <a:txBody>
                    <a:bodyPr/>
                    <a:lstStyle/>
                    <a:p>
                      <a:pPr algn="ctr"/>
                      <a:r>
                        <a:rPr lang="en-US" dirty="0"/>
                        <a:t>Bias Parameter</a:t>
                      </a:r>
                    </a:p>
                  </a:txBody>
                  <a:tcPr/>
                </a:tc>
                <a:tc>
                  <a:txBody>
                    <a:bodyPr/>
                    <a:lstStyle/>
                    <a:p>
                      <a:pPr algn="ctr"/>
                      <a:r>
                        <a:rPr lang="en-US" dirty="0"/>
                        <a:t>Description</a:t>
                      </a:r>
                    </a:p>
                  </a:txBody>
                  <a:tcPr/>
                </a:tc>
                <a:tc>
                  <a:txBody>
                    <a:bodyPr/>
                    <a:lstStyle/>
                    <a:p>
                      <a:pPr algn="ctr"/>
                      <a:r>
                        <a:rPr lang="en-US" dirty="0"/>
                        <a:t>Value</a:t>
                      </a:r>
                      <a:r>
                        <a:rPr lang="en-US" baseline="0" dirty="0"/>
                        <a:t> Assigned</a:t>
                      </a:r>
                      <a:endParaRPr lang="en-US" dirty="0"/>
                    </a:p>
                  </a:txBody>
                  <a:tcPr/>
                </a:tc>
                <a:extLst>
                  <a:ext uri="{0D108BD9-81ED-4DB2-BD59-A6C34878D82A}">
                    <a16:rowId xmlns:a16="http://schemas.microsoft.com/office/drawing/2014/main" val="3810350128"/>
                  </a:ext>
                </a:extLst>
              </a:tr>
              <a:tr h="562461">
                <a:tc>
                  <a:txBody>
                    <a:bodyPr/>
                    <a:lstStyle/>
                    <a:p>
                      <a:endParaRPr lang="en-CA" dirty="0"/>
                    </a:p>
                    <a:p>
                      <a:r>
                        <a:rPr lang="en-US" sz="1800" dirty="0"/>
                        <a:t>RR</a:t>
                      </a:r>
                      <a:r>
                        <a:rPr lang="en-US" sz="1800" baseline="-25000" dirty="0"/>
                        <a:t>CD</a:t>
                      </a:r>
                    </a:p>
                  </a:txBody>
                  <a:tcPr/>
                </a:tc>
                <a:tc>
                  <a:txBody>
                    <a:bodyPr/>
                    <a:lstStyle/>
                    <a:p>
                      <a:pPr algn="ctr"/>
                      <a:r>
                        <a:rPr lang="en-US" sz="1800" dirty="0"/>
                        <a:t>Association</a:t>
                      </a:r>
                      <a:r>
                        <a:rPr lang="en-US" sz="1800" baseline="0" dirty="0"/>
                        <a:t> between   exercise and CVD</a:t>
                      </a:r>
                      <a:endParaRPr lang="en-US" sz="1800" dirty="0"/>
                    </a:p>
                  </a:txBody>
                  <a:tcPr/>
                </a:tc>
                <a:tc>
                  <a:txBody>
                    <a:bodyPr/>
                    <a:lstStyle/>
                    <a:p>
                      <a:pPr algn="ctr"/>
                      <a:r>
                        <a:rPr lang="en-US" sz="1800" dirty="0"/>
                        <a:t> 0.77</a:t>
                      </a:r>
                    </a:p>
                  </a:txBody>
                  <a:tcPr/>
                </a:tc>
                <a:extLst>
                  <a:ext uri="{0D108BD9-81ED-4DB2-BD59-A6C34878D82A}">
                    <a16:rowId xmlns:a16="http://schemas.microsoft.com/office/drawing/2014/main" val="64618116"/>
                  </a:ext>
                </a:extLst>
              </a:tr>
              <a:tr h="562461">
                <a:tc>
                  <a:txBody>
                    <a:bodyPr/>
                    <a:lstStyle/>
                    <a:p>
                      <a:r>
                        <a:rPr lang="en-US" sz="1800" i="1" dirty="0"/>
                        <a:t>p</a:t>
                      </a:r>
                      <a:r>
                        <a:rPr lang="en-US" sz="1800" baseline="-25000" dirty="0"/>
                        <a:t>0</a:t>
                      </a:r>
                    </a:p>
                  </a:txBody>
                  <a:tcPr/>
                </a:tc>
                <a:tc>
                  <a:txBody>
                    <a:bodyPr/>
                    <a:lstStyle/>
                    <a:p>
                      <a:pPr algn="ctr"/>
                      <a:r>
                        <a:rPr lang="en-US" sz="1800" dirty="0"/>
                        <a:t>Prevalence</a:t>
                      </a:r>
                      <a:r>
                        <a:rPr lang="en-US" sz="1800" baseline="0" dirty="0"/>
                        <a:t> of exercisers among high HDL</a:t>
                      </a:r>
                      <a:endParaRPr lang="en-US" sz="1800" dirty="0"/>
                    </a:p>
                  </a:txBody>
                  <a:tcPr/>
                </a:tc>
                <a:tc>
                  <a:txBody>
                    <a:bodyPr/>
                    <a:lstStyle/>
                    <a:p>
                      <a:pPr algn="ctr"/>
                      <a:r>
                        <a:rPr lang="en-US" sz="1800" dirty="0"/>
                        <a:t>0.8</a:t>
                      </a:r>
                    </a:p>
                  </a:txBody>
                  <a:tcPr/>
                </a:tc>
                <a:extLst>
                  <a:ext uri="{0D108BD9-81ED-4DB2-BD59-A6C34878D82A}">
                    <a16:rowId xmlns:a16="http://schemas.microsoft.com/office/drawing/2014/main" val="2249149106"/>
                  </a:ext>
                </a:extLst>
              </a:tr>
              <a:tr h="72995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i="1" dirty="0"/>
                        <a:t>p</a:t>
                      </a:r>
                      <a:r>
                        <a:rPr lang="en-US" sz="1800" i="0" baseline="-25000" dirty="0"/>
                        <a:t>1</a:t>
                      </a:r>
                      <a:endParaRPr lang="en-US" sz="1800" baseline="-25000" dirty="0"/>
                    </a:p>
                    <a:p>
                      <a:endParaRPr lang="en-US" sz="1800" dirty="0"/>
                    </a:p>
                  </a:txBody>
                  <a:tcPr/>
                </a:tc>
                <a:tc>
                  <a:txBody>
                    <a:bodyPr/>
                    <a:lstStyle/>
                    <a:p>
                      <a:pPr algn="ctr"/>
                      <a:r>
                        <a:rPr lang="en-US" sz="1800" dirty="0"/>
                        <a:t>Prevalence</a:t>
                      </a:r>
                      <a:r>
                        <a:rPr lang="en-US" sz="1800" baseline="0" dirty="0"/>
                        <a:t> of exercisers among low HDL</a:t>
                      </a:r>
                      <a:endParaRPr lang="en-US" sz="1800" dirty="0"/>
                    </a:p>
                  </a:txBody>
                  <a:tcPr/>
                </a:tc>
                <a:tc>
                  <a:txBody>
                    <a:bodyPr/>
                    <a:lstStyle/>
                    <a:p>
                      <a:pPr algn="ctr"/>
                      <a:r>
                        <a:rPr lang="en-US" sz="1800" dirty="0"/>
                        <a:t>0.05</a:t>
                      </a:r>
                    </a:p>
                  </a:txBody>
                  <a:tcPr/>
                </a:tc>
                <a:extLst>
                  <a:ext uri="{0D108BD9-81ED-4DB2-BD59-A6C34878D82A}">
                    <a16:rowId xmlns:a16="http://schemas.microsoft.com/office/drawing/2014/main" val="779486902"/>
                  </a:ext>
                </a:extLst>
              </a:tr>
            </a:tbl>
          </a:graphicData>
        </a:graphic>
      </p:graphicFrame>
      <p:sp>
        <p:nvSpPr>
          <p:cNvPr id="3" name="TextBox 2"/>
          <p:cNvSpPr txBox="1"/>
          <p:nvPr/>
        </p:nvSpPr>
        <p:spPr>
          <a:xfrm>
            <a:off x="2096429" y="4516244"/>
            <a:ext cx="504035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Using the crude data and assumptions about the magnitude about the bias parameters, we can use equations to allow us to explore the impact of unmeasured confounding </a:t>
            </a:r>
          </a:p>
        </p:txBody>
      </p:sp>
    </p:spTree>
    <p:extLst>
      <p:ext uri="{BB962C8B-B14F-4D97-AF65-F5344CB8AC3E}">
        <p14:creationId xmlns:p14="http://schemas.microsoft.com/office/powerpoint/2010/main" val="32715941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Observed Data</a:t>
            </a:r>
          </a:p>
        </p:txBody>
      </p:sp>
      <p:sp>
        <p:nvSpPr>
          <p:cNvPr id="2" name="Rectangle 1"/>
          <p:cNvSpPr/>
          <p:nvPr/>
        </p:nvSpPr>
        <p:spPr>
          <a:xfrm>
            <a:off x="258185" y="966497"/>
            <a:ext cx="8788996" cy="2308324"/>
          </a:xfrm>
          <a:prstGeom prst="rect">
            <a:avLst/>
          </a:prstGeom>
        </p:spPr>
        <p:txBody>
          <a:bodyPr wrap="square">
            <a:spAutoFit/>
          </a:bodyPr>
          <a:lstStyle/>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   Exposed   Unexposed  |      Total</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Cases |       515        4357  |       4872</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a:t>
            </a:r>
            <a:r>
              <a:rPr lang="en-US" dirty="0" err="1">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Noncases</a:t>
            </a:r>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      1894       10222  |      12116</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Total |      2409       14579  |      16988</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813172" y="3984109"/>
            <a:ext cx="5327466" cy="2050931"/>
          </a:xfrm>
          <a:prstGeom prst="rect">
            <a:avLst/>
          </a:prstGeom>
        </p:spPr>
      </p:pic>
      <p:sp>
        <p:nvSpPr>
          <p:cNvPr id="4" name="TextBox 3"/>
          <p:cNvSpPr txBox="1"/>
          <p:nvPr/>
        </p:nvSpPr>
        <p:spPr>
          <a:xfrm>
            <a:off x="2730500" y="3669952"/>
            <a:ext cx="1219200" cy="369332"/>
          </a:xfrm>
          <a:prstGeom prst="rect">
            <a:avLst/>
          </a:prstGeom>
          <a:noFill/>
        </p:spPr>
        <p:txBody>
          <a:bodyPr wrap="square" rtlCol="0">
            <a:spAutoFit/>
          </a:bodyPr>
          <a:lstStyle/>
          <a:p>
            <a:pPr algn="ctr"/>
            <a:r>
              <a:rPr lang="en-US" dirty="0">
                <a:solidFill>
                  <a:srgbClr val="FF0000"/>
                </a:solidFill>
              </a:rPr>
              <a:t>Available</a:t>
            </a:r>
          </a:p>
        </p:txBody>
      </p:sp>
      <p:sp>
        <p:nvSpPr>
          <p:cNvPr id="6" name="TextBox 5"/>
          <p:cNvSpPr txBox="1"/>
          <p:nvPr/>
        </p:nvSpPr>
        <p:spPr>
          <a:xfrm>
            <a:off x="4675094" y="3660943"/>
            <a:ext cx="1967006" cy="369332"/>
          </a:xfrm>
          <a:prstGeom prst="rect">
            <a:avLst/>
          </a:prstGeom>
          <a:noFill/>
        </p:spPr>
        <p:txBody>
          <a:bodyPr wrap="square" rtlCol="0">
            <a:spAutoFit/>
          </a:bodyPr>
          <a:lstStyle/>
          <a:p>
            <a:pPr algn="ctr"/>
            <a:r>
              <a:rPr lang="en-US" dirty="0">
                <a:solidFill>
                  <a:srgbClr val="FF0000"/>
                </a:solidFill>
              </a:rPr>
              <a:t>Not available</a:t>
            </a:r>
          </a:p>
        </p:txBody>
      </p:sp>
    </p:spTree>
    <p:extLst>
      <p:ext uri="{BB962C8B-B14F-4D97-AF65-F5344CB8AC3E}">
        <p14:creationId xmlns:p14="http://schemas.microsoft.com/office/powerpoint/2010/main" val="49061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Deterministic bias analysis</a:t>
            </a:r>
          </a:p>
        </p:txBody>
      </p:sp>
      <p:pic>
        <p:nvPicPr>
          <p:cNvPr id="4" name="Picture 3"/>
          <p:cNvPicPr>
            <a:picLocks noChangeAspect="1"/>
          </p:cNvPicPr>
          <p:nvPr/>
        </p:nvPicPr>
        <p:blipFill>
          <a:blip r:embed="rId2"/>
          <a:stretch>
            <a:fillRect/>
          </a:stretch>
        </p:blipFill>
        <p:spPr>
          <a:xfrm>
            <a:off x="1641050" y="1122576"/>
            <a:ext cx="5690736" cy="2190780"/>
          </a:xfrm>
          <a:prstGeom prst="rect">
            <a:avLst/>
          </a:prstGeom>
        </p:spPr>
      </p:pic>
      <p:sp>
        <p:nvSpPr>
          <p:cNvPr id="2" name="Rectangle 1"/>
          <p:cNvSpPr/>
          <p:nvPr/>
        </p:nvSpPr>
        <p:spPr>
          <a:xfrm>
            <a:off x="2533726" y="2217966"/>
            <a:ext cx="598241" cy="369332"/>
          </a:xfrm>
          <a:prstGeom prst="rect">
            <a:avLst/>
          </a:prstGeom>
          <a:solidFill>
            <a:schemeClr val="bg1"/>
          </a:solidFill>
        </p:spPr>
        <p:txBody>
          <a:bodyPr wrap="none">
            <a:spAutoFit/>
          </a:bodyPr>
          <a:lstStyle/>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515</a:t>
            </a:r>
            <a:endParaRPr lang="en-US" dirty="0"/>
          </a:p>
        </p:txBody>
      </p:sp>
      <p:sp>
        <p:nvSpPr>
          <p:cNvPr id="3" name="Rectangle 2"/>
          <p:cNvSpPr/>
          <p:nvPr/>
        </p:nvSpPr>
        <p:spPr>
          <a:xfrm>
            <a:off x="2464796" y="2522685"/>
            <a:ext cx="736099" cy="369332"/>
          </a:xfrm>
          <a:prstGeom prst="rect">
            <a:avLst/>
          </a:prstGeom>
          <a:solidFill>
            <a:schemeClr val="bg1"/>
          </a:solidFill>
        </p:spPr>
        <p:txBody>
          <a:bodyPr wrap="none">
            <a:spAutoFit/>
          </a:bodyPr>
          <a:lstStyle/>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1894</a:t>
            </a:r>
            <a:endParaRPr lang="en-US" dirty="0"/>
          </a:p>
        </p:txBody>
      </p:sp>
      <p:sp>
        <p:nvSpPr>
          <p:cNvPr id="7" name="Rectangle 6"/>
          <p:cNvSpPr/>
          <p:nvPr/>
        </p:nvSpPr>
        <p:spPr>
          <a:xfrm>
            <a:off x="3200895" y="2217966"/>
            <a:ext cx="1011815" cy="369332"/>
          </a:xfrm>
          <a:prstGeom prst="rect">
            <a:avLst/>
          </a:prstGeom>
          <a:solidFill>
            <a:schemeClr val="bg1"/>
          </a:solidFill>
        </p:spPr>
        <p:txBody>
          <a:bodyPr wrap="none">
            <a:spAutoFit/>
          </a:bodyPr>
          <a:lstStyle/>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4357 </a:t>
            </a:r>
            <a:endParaRPr lang="en-US" dirty="0"/>
          </a:p>
        </p:txBody>
      </p:sp>
      <p:sp>
        <p:nvSpPr>
          <p:cNvPr id="8" name="Rectangle 7"/>
          <p:cNvSpPr/>
          <p:nvPr/>
        </p:nvSpPr>
        <p:spPr>
          <a:xfrm>
            <a:off x="3302192" y="2522685"/>
            <a:ext cx="873957" cy="369332"/>
          </a:xfrm>
          <a:prstGeom prst="rect">
            <a:avLst/>
          </a:prstGeom>
          <a:solidFill>
            <a:schemeClr val="bg1"/>
          </a:solidFill>
        </p:spPr>
        <p:txBody>
          <a:bodyPr wrap="none">
            <a:spAutoFit/>
          </a:bodyPr>
          <a:lstStyle/>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10222</a:t>
            </a:r>
            <a:endParaRPr lang="en-US" dirty="0"/>
          </a:p>
        </p:txBody>
      </p:sp>
      <p:sp>
        <p:nvSpPr>
          <p:cNvPr id="9" name="Rectangle 8"/>
          <p:cNvSpPr/>
          <p:nvPr/>
        </p:nvSpPr>
        <p:spPr>
          <a:xfrm>
            <a:off x="2464796" y="2907126"/>
            <a:ext cx="736099" cy="369332"/>
          </a:xfrm>
          <a:prstGeom prst="rect">
            <a:avLst/>
          </a:prstGeom>
          <a:solidFill>
            <a:schemeClr val="bg1"/>
          </a:solidFill>
        </p:spPr>
        <p:txBody>
          <a:bodyPr wrap="none">
            <a:spAutoFit/>
          </a:bodyPr>
          <a:lstStyle/>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2409</a:t>
            </a:r>
            <a:endParaRPr lang="en-US" dirty="0"/>
          </a:p>
        </p:txBody>
      </p:sp>
      <p:sp>
        <p:nvSpPr>
          <p:cNvPr id="11" name="Rectangle 10"/>
          <p:cNvSpPr/>
          <p:nvPr/>
        </p:nvSpPr>
        <p:spPr>
          <a:xfrm>
            <a:off x="3269823" y="2916854"/>
            <a:ext cx="873957" cy="369332"/>
          </a:xfrm>
          <a:prstGeom prst="rect">
            <a:avLst/>
          </a:prstGeom>
          <a:solidFill>
            <a:schemeClr val="bg1"/>
          </a:solidFill>
        </p:spPr>
        <p:txBody>
          <a:bodyPr wrap="none">
            <a:spAutoFit/>
          </a:bodyPr>
          <a:lstStyle/>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14579</a:t>
            </a:r>
            <a:endParaRPr lang="en-US" dirty="0"/>
          </a:p>
        </p:txBody>
      </p:sp>
      <p:sp>
        <p:nvSpPr>
          <p:cNvPr id="12" name="TextBox 11"/>
          <p:cNvSpPr txBox="1"/>
          <p:nvPr/>
        </p:nvSpPr>
        <p:spPr>
          <a:xfrm>
            <a:off x="152400" y="3894268"/>
            <a:ext cx="8797962" cy="1754326"/>
          </a:xfrm>
          <a:prstGeom prst="rect">
            <a:avLst/>
          </a:prstGeom>
          <a:noFill/>
        </p:spPr>
        <p:txBody>
          <a:bodyPr wrap="square" rtlCol="0">
            <a:spAutoFit/>
          </a:bodyPr>
          <a:lstStyle/>
          <a:p>
            <a:r>
              <a:rPr lang="en-US" dirty="0"/>
              <a:t>1. Solve for M</a:t>
            </a:r>
            <a:r>
              <a:rPr lang="en-US" baseline="-25000" dirty="0"/>
              <a:t>1</a:t>
            </a:r>
            <a:r>
              <a:rPr lang="en-US" dirty="0"/>
              <a:t> and N</a:t>
            </a:r>
            <a:r>
              <a:rPr lang="en-US" baseline="-25000" dirty="0"/>
              <a:t>1</a:t>
            </a:r>
            <a:r>
              <a:rPr lang="en-US" dirty="0"/>
              <a:t> using prevalence of confounder in exposed and unexposed:</a:t>
            </a:r>
          </a:p>
          <a:p>
            <a:endParaRPr lang="en-US" dirty="0"/>
          </a:p>
          <a:p>
            <a:pPr algn="ctr"/>
            <a:r>
              <a:rPr lang="en-US" dirty="0"/>
              <a:t>M</a:t>
            </a:r>
            <a:r>
              <a:rPr lang="en-US" baseline="-25000" dirty="0"/>
              <a:t>1</a:t>
            </a:r>
            <a:r>
              <a:rPr lang="en-US" dirty="0"/>
              <a:t>= 2409 * 0.8 = 1927.2</a:t>
            </a:r>
          </a:p>
          <a:p>
            <a:pPr algn="ctr"/>
            <a:r>
              <a:rPr lang="en-US" dirty="0"/>
              <a:t>N</a:t>
            </a:r>
            <a:r>
              <a:rPr lang="en-US" baseline="-25000" dirty="0"/>
              <a:t>1</a:t>
            </a:r>
            <a:r>
              <a:rPr lang="en-US" dirty="0"/>
              <a:t>= 14579 * 0.05 = 728.9</a:t>
            </a:r>
          </a:p>
          <a:p>
            <a:pPr algn="ctr"/>
            <a:endParaRPr lang="en-US" dirty="0"/>
          </a:p>
          <a:p>
            <a:endParaRPr lang="en-US" dirty="0"/>
          </a:p>
        </p:txBody>
      </p:sp>
      <p:sp>
        <p:nvSpPr>
          <p:cNvPr id="13" name="Rectangle 12"/>
          <p:cNvSpPr/>
          <p:nvPr/>
        </p:nvSpPr>
        <p:spPr>
          <a:xfrm>
            <a:off x="4045473" y="2904706"/>
            <a:ext cx="1011815" cy="369332"/>
          </a:xfrm>
          <a:prstGeom prst="rect">
            <a:avLst/>
          </a:prstGeom>
          <a:solidFill>
            <a:schemeClr val="bg1"/>
          </a:solidFill>
        </p:spPr>
        <p:txBody>
          <a:bodyPr wrap="none">
            <a:spAutoFit/>
          </a:bodyPr>
          <a:lstStyle/>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1927.2</a:t>
            </a:r>
            <a:endParaRPr lang="en-US" dirty="0"/>
          </a:p>
        </p:txBody>
      </p:sp>
      <p:sp>
        <p:nvSpPr>
          <p:cNvPr id="14" name="Rectangle 13"/>
          <p:cNvSpPr/>
          <p:nvPr/>
        </p:nvSpPr>
        <p:spPr>
          <a:xfrm>
            <a:off x="4982068" y="2907126"/>
            <a:ext cx="873957" cy="369332"/>
          </a:xfrm>
          <a:prstGeom prst="rect">
            <a:avLst/>
          </a:prstGeom>
          <a:solidFill>
            <a:schemeClr val="bg1"/>
          </a:solidFill>
        </p:spPr>
        <p:txBody>
          <a:bodyPr wrap="none">
            <a:spAutoFit/>
          </a:bodyPr>
          <a:lstStyle/>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728.9</a:t>
            </a:r>
            <a:endParaRPr lang="en-US" dirty="0"/>
          </a:p>
        </p:txBody>
      </p:sp>
      <p:sp>
        <p:nvSpPr>
          <p:cNvPr id="15" name="Rectangle 14"/>
          <p:cNvSpPr/>
          <p:nvPr/>
        </p:nvSpPr>
        <p:spPr>
          <a:xfrm>
            <a:off x="5769227" y="2900503"/>
            <a:ext cx="873957" cy="369332"/>
          </a:xfrm>
          <a:prstGeom prst="rect">
            <a:avLst/>
          </a:prstGeom>
          <a:solidFill>
            <a:schemeClr val="bg1"/>
          </a:solidFill>
        </p:spPr>
        <p:txBody>
          <a:bodyPr wrap="none">
            <a:spAutoFit/>
          </a:bodyPr>
          <a:lstStyle/>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481.8</a:t>
            </a:r>
            <a:endParaRPr lang="en-US" dirty="0"/>
          </a:p>
        </p:txBody>
      </p:sp>
      <p:sp>
        <p:nvSpPr>
          <p:cNvPr id="16" name="Rectangle 15"/>
          <p:cNvSpPr/>
          <p:nvPr/>
        </p:nvSpPr>
        <p:spPr>
          <a:xfrm>
            <a:off x="6562113" y="2922264"/>
            <a:ext cx="1149674" cy="369332"/>
          </a:xfrm>
          <a:prstGeom prst="rect">
            <a:avLst/>
          </a:prstGeom>
          <a:solidFill>
            <a:schemeClr val="bg1"/>
          </a:solidFill>
        </p:spPr>
        <p:txBody>
          <a:bodyPr wrap="none">
            <a:spAutoFit/>
          </a:bodyPr>
          <a:lstStyle/>
          <a:p>
            <a:r>
              <a:rPr lang="en-US" dirty="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13850.1</a:t>
            </a:r>
            <a:endParaRPr lang="en-US" dirty="0"/>
          </a:p>
        </p:txBody>
      </p:sp>
      <p:sp>
        <p:nvSpPr>
          <p:cNvPr id="17" name="Rectangle 16"/>
          <p:cNvSpPr/>
          <p:nvPr/>
        </p:nvSpPr>
        <p:spPr>
          <a:xfrm>
            <a:off x="152400" y="5292337"/>
            <a:ext cx="8965204" cy="1200329"/>
          </a:xfrm>
          <a:prstGeom prst="rect">
            <a:avLst/>
          </a:prstGeom>
        </p:spPr>
        <p:txBody>
          <a:bodyPr wrap="square">
            <a:spAutoFit/>
          </a:bodyPr>
          <a:lstStyle/>
          <a:p>
            <a:r>
              <a:rPr lang="en-US" dirty="0"/>
              <a:t>2. Solve for M</a:t>
            </a:r>
            <a:r>
              <a:rPr lang="en-US" baseline="-25000" dirty="0"/>
              <a:t>0</a:t>
            </a:r>
            <a:r>
              <a:rPr lang="en-US" dirty="0"/>
              <a:t> and N</a:t>
            </a:r>
            <a:r>
              <a:rPr lang="en-US" baseline="-25000" dirty="0"/>
              <a:t>0</a:t>
            </a:r>
            <a:r>
              <a:rPr lang="en-US" dirty="0"/>
              <a:t> by subtraction:</a:t>
            </a:r>
          </a:p>
          <a:p>
            <a:pPr algn="ctr"/>
            <a:r>
              <a:rPr lang="en-US" dirty="0"/>
              <a:t>M</a:t>
            </a:r>
            <a:r>
              <a:rPr lang="en-US" baseline="-25000" dirty="0"/>
              <a:t>0</a:t>
            </a:r>
            <a:r>
              <a:rPr lang="en-US" dirty="0"/>
              <a:t>= 2409-1927.2 = 481.8</a:t>
            </a:r>
          </a:p>
          <a:p>
            <a:pPr algn="ctr"/>
            <a:r>
              <a:rPr lang="en-US" dirty="0"/>
              <a:t>N</a:t>
            </a:r>
            <a:r>
              <a:rPr lang="en-US" baseline="-25000" dirty="0"/>
              <a:t>0</a:t>
            </a:r>
            <a:r>
              <a:rPr lang="en-US" dirty="0"/>
              <a:t>= 14579-728.9 =13850.1</a:t>
            </a:r>
          </a:p>
          <a:p>
            <a:pPr algn="ctr"/>
            <a:endParaRPr lang="en-US" dirty="0"/>
          </a:p>
        </p:txBody>
      </p:sp>
    </p:spTree>
    <p:extLst>
      <p:ext uri="{BB962C8B-B14F-4D97-AF65-F5344CB8AC3E}">
        <p14:creationId xmlns:p14="http://schemas.microsoft.com/office/powerpoint/2010/main" val="340087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Deterministic bias analysis</a:t>
            </a:r>
          </a:p>
        </p:txBody>
      </p:sp>
      <p:sp>
        <p:nvSpPr>
          <p:cNvPr id="2" name="Rectangle 1"/>
          <p:cNvSpPr/>
          <p:nvPr/>
        </p:nvSpPr>
        <p:spPr>
          <a:xfrm>
            <a:off x="303007" y="3495384"/>
            <a:ext cx="8840993" cy="923330"/>
          </a:xfrm>
          <a:prstGeom prst="rect">
            <a:avLst/>
          </a:prstGeom>
        </p:spPr>
        <p:txBody>
          <a:bodyPr wrap="square">
            <a:spAutoFit/>
          </a:bodyPr>
          <a:lstStyle/>
          <a:p>
            <a:r>
              <a:rPr lang="en-US" dirty="0"/>
              <a:t>3. Use relationship between exercise and CVD (=0.77) to fill in the remaining cells:</a:t>
            </a:r>
          </a:p>
          <a:p>
            <a:endParaRPr lang="en-US" dirty="0"/>
          </a:p>
          <a:p>
            <a:pPr algn="ctr"/>
            <a:endParaRPr lang="en-US" dirty="0"/>
          </a:p>
        </p:txBody>
      </p:sp>
      <p:pic>
        <p:nvPicPr>
          <p:cNvPr id="7" name="Picture 6"/>
          <p:cNvPicPr>
            <a:picLocks noChangeAspect="1"/>
          </p:cNvPicPr>
          <p:nvPr/>
        </p:nvPicPr>
        <p:blipFill>
          <a:blip r:embed="rId2"/>
          <a:stretch>
            <a:fillRect/>
          </a:stretch>
        </p:blipFill>
        <p:spPr>
          <a:xfrm>
            <a:off x="1641050" y="998807"/>
            <a:ext cx="5690736" cy="219078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766021" y="3949140"/>
                <a:ext cx="3494546" cy="530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0.77 ∗1927.2 ∗515 </m:t>
                          </m:r>
                        </m:num>
                        <m:den>
                          <m:r>
                            <a:rPr lang="en-US" b="0" i="1" smtClean="0">
                              <a:latin typeface="Cambria Math" panose="02040503050406030204" pitchFamily="18" charset="0"/>
                            </a:rPr>
                            <m:t>0.77∗1927.2+2409 −1927.2</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766021" y="3949140"/>
                <a:ext cx="3494546" cy="530594"/>
              </a:xfrm>
              <a:prstGeom prst="rect">
                <a:avLst/>
              </a:prstGeom>
              <a:blipFill rotWithShape="1">
                <a:blip r:embed="rId3"/>
                <a:stretch>
                  <a:fillRect l="-696" t="-4545" r="-4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20548" y="5354380"/>
                <a:ext cx="3366306" cy="530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0.77 ∗728.9 ∗4357 </m:t>
                          </m:r>
                        </m:num>
                        <m:den>
                          <m:r>
                            <a:rPr lang="en-US" b="0" i="1" smtClean="0">
                              <a:latin typeface="Cambria Math" panose="02040503050406030204" pitchFamily="18" charset="0"/>
                            </a:rPr>
                            <m:t>0.77∗728.9+14579 −728.9</m:t>
                          </m:r>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720548" y="5354380"/>
                <a:ext cx="3366306" cy="530594"/>
              </a:xfrm>
              <a:prstGeom prst="rect">
                <a:avLst/>
              </a:prstGeom>
              <a:blipFill rotWithShape="1">
                <a:blip r:embed="rId4"/>
                <a:stretch>
                  <a:fillRect l="-723" t="-4545" r="-46293"/>
                </a:stretch>
              </a:blipFill>
            </p:spPr>
            <p:txBody>
              <a:bodyPr/>
              <a:lstStyle/>
              <a:p>
                <a:r>
                  <a:rPr lang="en-US">
                    <a:noFill/>
                  </a:rPr>
                  <a:t> </a:t>
                </a:r>
              </a:p>
            </p:txBody>
          </p:sp>
        </mc:Fallback>
      </mc:AlternateContent>
      <p:sp>
        <p:nvSpPr>
          <p:cNvPr id="11" name="TextBox 10"/>
          <p:cNvSpPr txBox="1"/>
          <p:nvPr/>
        </p:nvSpPr>
        <p:spPr>
          <a:xfrm>
            <a:off x="3720548" y="4234048"/>
            <a:ext cx="1140310" cy="369332"/>
          </a:xfrm>
          <a:prstGeom prst="rect">
            <a:avLst/>
          </a:prstGeom>
          <a:noFill/>
        </p:spPr>
        <p:txBody>
          <a:bodyPr wrap="square" rtlCol="0">
            <a:spAutoFit/>
          </a:bodyPr>
          <a:lstStyle/>
          <a:p>
            <a:r>
              <a:rPr lang="en-US" dirty="0">
                <a:latin typeface="Cambria"/>
                <a:cs typeface="Cambria"/>
              </a:rPr>
              <a:t>= 388.8</a:t>
            </a:r>
          </a:p>
        </p:txBody>
      </p:sp>
      <p:sp>
        <p:nvSpPr>
          <p:cNvPr id="12" name="TextBox 11"/>
          <p:cNvSpPr txBox="1"/>
          <p:nvPr/>
        </p:nvSpPr>
        <p:spPr>
          <a:xfrm>
            <a:off x="3631648" y="5700308"/>
            <a:ext cx="1140310" cy="369332"/>
          </a:xfrm>
          <a:prstGeom prst="rect">
            <a:avLst/>
          </a:prstGeom>
          <a:noFill/>
        </p:spPr>
        <p:txBody>
          <a:bodyPr wrap="square" rtlCol="0">
            <a:spAutoFit/>
          </a:bodyPr>
          <a:lstStyle/>
          <a:p>
            <a:r>
              <a:rPr lang="en-US" dirty="0">
                <a:latin typeface="Cambria"/>
                <a:cs typeface="Cambria"/>
              </a:rPr>
              <a:t>= 169.7</a:t>
            </a:r>
          </a:p>
        </p:txBody>
      </p:sp>
      <p:pic>
        <p:nvPicPr>
          <p:cNvPr id="3" name="Picture 2"/>
          <p:cNvPicPr>
            <a:picLocks noChangeAspect="1"/>
          </p:cNvPicPr>
          <p:nvPr/>
        </p:nvPicPr>
        <p:blipFill>
          <a:blip r:embed="rId5"/>
          <a:stretch>
            <a:fillRect/>
          </a:stretch>
        </p:blipFill>
        <p:spPr>
          <a:xfrm>
            <a:off x="316948" y="3900341"/>
            <a:ext cx="3403600" cy="990600"/>
          </a:xfrm>
          <a:prstGeom prst="rect">
            <a:avLst/>
          </a:prstGeom>
        </p:spPr>
      </p:pic>
      <p:pic>
        <p:nvPicPr>
          <p:cNvPr id="6" name="Picture 5"/>
          <p:cNvPicPr>
            <a:picLocks noChangeAspect="1"/>
          </p:cNvPicPr>
          <p:nvPr/>
        </p:nvPicPr>
        <p:blipFill>
          <a:blip r:embed="rId6"/>
          <a:stretch>
            <a:fillRect/>
          </a:stretch>
        </p:blipFill>
        <p:spPr>
          <a:xfrm>
            <a:off x="316948" y="5256988"/>
            <a:ext cx="3060700" cy="1079500"/>
          </a:xfrm>
          <a:prstGeom prst="rect">
            <a:avLst/>
          </a:prstGeom>
        </p:spPr>
      </p:pic>
    </p:spTree>
    <p:extLst>
      <p:ext uri="{BB962C8B-B14F-4D97-AF65-F5344CB8AC3E}">
        <p14:creationId xmlns:p14="http://schemas.microsoft.com/office/powerpoint/2010/main" val="162212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4186518" cy="584775"/>
          </a:xfrm>
          <a:prstGeom prst="rect">
            <a:avLst/>
          </a:prstGeom>
          <a:solidFill>
            <a:schemeClr val="bg1"/>
          </a:solidFill>
        </p:spPr>
        <p:txBody>
          <a:bodyPr wrap="square" rtlCol="0">
            <a:spAutoFit/>
          </a:bodyPr>
          <a:lstStyle/>
          <a:p>
            <a:r>
              <a:rPr lang="en-US" sz="3200" dirty="0"/>
              <a:t>Selection Bias</a:t>
            </a:r>
          </a:p>
        </p:txBody>
      </p:sp>
      <p:sp>
        <p:nvSpPr>
          <p:cNvPr id="5" name="TextBox 4"/>
          <p:cNvSpPr txBox="1"/>
          <p:nvPr/>
        </p:nvSpPr>
        <p:spPr>
          <a:xfrm>
            <a:off x="89277" y="1592452"/>
            <a:ext cx="898097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Inclusion in analytic sample was conditional on exposure (number of CVD risk factors) and outcome (mortality) because deaths occurring before hospitalization and patients with existing CVD diagnoses were excluded. </a:t>
            </a:r>
          </a:p>
          <a:p>
            <a:pPr marL="285750" indent="-285750">
              <a:buFont typeface="Arial" panose="020B0604020202020204" pitchFamily="34" charset="0"/>
              <a:buChar char="•"/>
            </a:pPr>
            <a:endParaRPr lang="en-US" dirty="0"/>
          </a:p>
          <a:p>
            <a:pPr marL="742939" lvl="1" indent="-285750">
              <a:buFont typeface="Arial" panose="020B0604020202020204" pitchFamily="34" charset="0"/>
              <a:buChar char="•"/>
            </a:pPr>
            <a:endParaRPr lang="en-US" dirty="0"/>
          </a:p>
        </p:txBody>
      </p:sp>
      <p:sp>
        <p:nvSpPr>
          <p:cNvPr id="6" name="Rectangle 5"/>
          <p:cNvSpPr/>
          <p:nvPr/>
        </p:nvSpPr>
        <p:spPr>
          <a:xfrm>
            <a:off x="304800" y="4778896"/>
            <a:ext cx="1152525" cy="676275"/>
          </a:xfrm>
          <a:prstGeom prst="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CA" dirty="0">
                <a:effectLst/>
                <a:latin typeface="+mj-lt"/>
                <a:ea typeface="Calibri"/>
              </a:rPr>
              <a:t>CVD Risk Factors</a:t>
            </a:r>
          </a:p>
        </p:txBody>
      </p:sp>
      <p:sp>
        <p:nvSpPr>
          <p:cNvPr id="7" name="Rectangle 6"/>
          <p:cNvSpPr/>
          <p:nvPr/>
        </p:nvSpPr>
        <p:spPr>
          <a:xfrm>
            <a:off x="2733338" y="4947154"/>
            <a:ext cx="720080" cy="361315"/>
          </a:xfrm>
          <a:prstGeom prst="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CA" dirty="0">
                <a:effectLst/>
                <a:latin typeface="+mj-lt"/>
                <a:ea typeface="Calibri"/>
              </a:rPr>
              <a:t>MI</a:t>
            </a:r>
          </a:p>
        </p:txBody>
      </p:sp>
      <p:sp>
        <p:nvSpPr>
          <p:cNvPr id="8" name="Text Box 13"/>
          <p:cNvSpPr txBox="1">
            <a:spLocks noChangeArrowheads="1"/>
          </p:cNvSpPr>
          <p:nvPr/>
        </p:nvSpPr>
        <p:spPr bwMode="auto">
          <a:xfrm>
            <a:off x="4954446" y="4887161"/>
            <a:ext cx="560070" cy="459742"/>
          </a:xfrm>
          <a:prstGeom prst="rect">
            <a:avLst/>
          </a:prstGeom>
          <a:noFill/>
          <a:ln w="9525">
            <a:solidFill>
              <a:schemeClr val="tx1"/>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CA" dirty="0">
                <a:effectLst/>
                <a:latin typeface="+mj-lt"/>
                <a:ea typeface="Calibri"/>
              </a:rPr>
              <a:t>S</a:t>
            </a:r>
          </a:p>
        </p:txBody>
      </p:sp>
      <p:sp>
        <p:nvSpPr>
          <p:cNvPr id="9" name="Rectangle 8"/>
          <p:cNvSpPr/>
          <p:nvPr/>
        </p:nvSpPr>
        <p:spPr>
          <a:xfrm>
            <a:off x="7012753" y="4900721"/>
            <a:ext cx="1657350" cy="476250"/>
          </a:xfrm>
          <a:prstGeom prst="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CA" dirty="0">
                <a:effectLst/>
                <a:latin typeface="+mj-lt"/>
                <a:ea typeface="Calibri"/>
              </a:rPr>
              <a:t>All-cause mortality</a:t>
            </a:r>
          </a:p>
        </p:txBody>
      </p:sp>
      <p:cxnSp>
        <p:nvCxnSpPr>
          <p:cNvPr id="12" name="Straight Arrow Connector 11"/>
          <p:cNvCxnSpPr/>
          <p:nvPr/>
        </p:nvCxnSpPr>
        <p:spPr>
          <a:xfrm>
            <a:off x="1209338" y="5127812"/>
            <a:ext cx="15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15832" y="5108068"/>
            <a:ext cx="15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55621" y="5097289"/>
            <a:ext cx="15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06824" y="4468206"/>
            <a:ext cx="4294094" cy="363770"/>
          </a:xfrm>
          <a:custGeom>
            <a:avLst/>
            <a:gdLst>
              <a:gd name="connsiteX0" fmla="*/ 0 w 4294094"/>
              <a:gd name="connsiteY0" fmla="*/ 184476 h 363770"/>
              <a:gd name="connsiteX1" fmla="*/ 2241176 w 4294094"/>
              <a:gd name="connsiteY1" fmla="*/ 5182 h 363770"/>
              <a:gd name="connsiteX2" fmla="*/ 4294094 w 4294094"/>
              <a:gd name="connsiteY2" fmla="*/ 363770 h 363770"/>
            </a:gdLst>
            <a:ahLst/>
            <a:cxnLst>
              <a:cxn ang="0">
                <a:pos x="connsiteX0" y="connsiteY0"/>
              </a:cxn>
              <a:cxn ang="0">
                <a:pos x="connsiteX1" y="connsiteY1"/>
              </a:cxn>
              <a:cxn ang="0">
                <a:pos x="connsiteX2" y="connsiteY2"/>
              </a:cxn>
            </a:cxnLst>
            <a:rect l="l" t="t" r="r" b="b"/>
            <a:pathLst>
              <a:path w="4294094" h="363770">
                <a:moveTo>
                  <a:pt x="0" y="184476"/>
                </a:moveTo>
                <a:cubicBezTo>
                  <a:pt x="762747" y="79888"/>
                  <a:pt x="1525494" y="-24700"/>
                  <a:pt x="2241176" y="5182"/>
                </a:cubicBezTo>
                <a:cubicBezTo>
                  <a:pt x="2956858" y="35064"/>
                  <a:pt x="3625476" y="199417"/>
                  <a:pt x="4294094" y="36377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954446" y="3705191"/>
            <a:ext cx="3246332" cy="369332"/>
          </a:xfrm>
          <a:prstGeom prst="rect">
            <a:avLst/>
          </a:prstGeom>
          <a:noFill/>
        </p:spPr>
        <p:txBody>
          <a:bodyPr wrap="square" rtlCol="0">
            <a:spAutoFit/>
          </a:bodyPr>
          <a:lstStyle/>
          <a:p>
            <a:pPr algn="ctr"/>
            <a:r>
              <a:rPr lang="en-US" dirty="0"/>
              <a:t>Previous CVD</a:t>
            </a:r>
          </a:p>
        </p:txBody>
      </p:sp>
      <p:cxnSp>
        <p:nvCxnSpPr>
          <p:cNvPr id="24" name="Straight Arrow Connector 23"/>
          <p:cNvCxnSpPr>
            <a:endCxn id="8" idx="0"/>
          </p:cNvCxnSpPr>
          <p:nvPr/>
        </p:nvCxnSpPr>
        <p:spPr>
          <a:xfrm flipH="1">
            <a:off x="5234481" y="4145494"/>
            <a:ext cx="744978" cy="741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012753" y="4209388"/>
            <a:ext cx="828675" cy="622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2899596"/>
            <a:ext cx="9143999" cy="3958404"/>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68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598" y="980761"/>
            <a:ext cx="8229600" cy="2308324"/>
          </a:xfrm>
          <a:prstGeom prst="rect">
            <a:avLst/>
          </a:prstGeom>
          <a:noFill/>
        </p:spPr>
        <p:txBody>
          <a:bodyPr wrap="square" rtlCol="0">
            <a:spAutoFit/>
          </a:bodyPr>
          <a:lstStyle/>
          <a:p>
            <a:endParaRPr lang="en-US" dirty="0"/>
          </a:p>
          <a:p>
            <a:r>
              <a:rPr lang="en-US" dirty="0"/>
              <a:t>4. Fill in remaining cells of the table and calculate effect estimate:</a:t>
            </a:r>
          </a:p>
          <a:p>
            <a:endParaRPr lang="en-US" dirty="0"/>
          </a:p>
          <a:p>
            <a:endParaRPr lang="en-US" dirty="0"/>
          </a:p>
          <a:p>
            <a:endParaRPr lang="en-US" dirty="0"/>
          </a:p>
          <a:p>
            <a:endParaRPr lang="en-US" dirty="0"/>
          </a:p>
          <a:p>
            <a:endParaRPr lang="en-US" dirty="0"/>
          </a:p>
          <a:p>
            <a:endParaRPr lang="en-US" dirty="0"/>
          </a:p>
        </p:txBody>
      </p:sp>
      <p:sp>
        <p:nvSpPr>
          <p:cNvPr id="4" name="TextBox 3"/>
          <p:cNvSpPr txBox="1"/>
          <p:nvPr/>
        </p:nvSpPr>
        <p:spPr>
          <a:xfrm>
            <a:off x="152400" y="233082"/>
            <a:ext cx="5360894" cy="584775"/>
          </a:xfrm>
          <a:prstGeom prst="rect">
            <a:avLst/>
          </a:prstGeom>
          <a:solidFill>
            <a:schemeClr val="bg1"/>
          </a:solidFill>
        </p:spPr>
        <p:txBody>
          <a:bodyPr wrap="square" rtlCol="0">
            <a:spAutoFit/>
          </a:bodyPr>
          <a:lstStyle/>
          <a:p>
            <a:r>
              <a:rPr lang="en-US" sz="3200" dirty="0"/>
              <a:t>Deterministic bias analysis</a:t>
            </a:r>
          </a:p>
        </p:txBody>
      </p:sp>
      <p:graphicFrame>
        <p:nvGraphicFramePr>
          <p:cNvPr id="5" name="Table 4"/>
          <p:cNvGraphicFramePr>
            <a:graphicFrameLocks noGrp="1"/>
          </p:cNvGraphicFramePr>
          <p:nvPr>
            <p:extLst>
              <p:ext uri="{D42A27DB-BD31-4B8C-83A1-F6EECF244321}">
                <p14:modId xmlns:p14="http://schemas.microsoft.com/office/powerpoint/2010/main" val="1398025022"/>
              </p:ext>
            </p:extLst>
          </p:nvPr>
        </p:nvGraphicFramePr>
        <p:xfrm>
          <a:off x="1321398" y="1838256"/>
          <a:ext cx="6095999" cy="1854200"/>
        </p:xfrm>
        <a:graphic>
          <a:graphicData uri="http://schemas.openxmlformats.org/drawingml/2006/table">
            <a:tbl>
              <a:tblPr firstRow="1" bandRow="1">
                <a:tableStyleId>{073A0DAA-6AF3-43AB-8588-CEC1D06C72B9}</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a:solidFill>
                            <a:schemeClr val="tx1">
                              <a:lumMod val="50000"/>
                            </a:schemeClr>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gridSpan="2">
                  <a:txBody>
                    <a:bodyPr/>
                    <a:lstStyle/>
                    <a:p>
                      <a:pPr algn="ctr"/>
                      <a:r>
                        <a:rPr lang="en-US" dirty="0">
                          <a:solidFill>
                            <a:schemeClr val="tx1">
                              <a:lumMod val="50000"/>
                            </a:schemeClr>
                          </a:solidFill>
                        </a:rPr>
                        <a:t>C</a:t>
                      </a:r>
                      <a:r>
                        <a:rPr lang="en-US" baseline="-25000" dirty="0">
                          <a:solidFill>
                            <a:schemeClr val="tx1">
                              <a:lumMod val="50000"/>
                            </a:schemeClr>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gridSpan="2">
                  <a:txBody>
                    <a:bodyPr/>
                    <a:lstStyle/>
                    <a:p>
                      <a:pPr algn="ctr"/>
                      <a:r>
                        <a:rPr lang="en-US" dirty="0">
                          <a:solidFill>
                            <a:schemeClr val="tx1">
                              <a:lumMod val="50000"/>
                            </a:schemeClr>
                          </a:solidFill>
                        </a:rPr>
                        <a:t>C</a:t>
                      </a:r>
                      <a:r>
                        <a:rPr lang="en-US" baseline="-25000" dirty="0">
                          <a:solidFill>
                            <a:schemeClr val="tx1">
                              <a:lumMod val="50000"/>
                            </a:schemeClr>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extLst>
                  <a:ext uri="{0D108BD9-81ED-4DB2-BD59-A6C34878D82A}">
                    <a16:rowId xmlns:a16="http://schemas.microsoft.com/office/drawing/2014/main" val="2336884398"/>
                  </a:ext>
                </a:extLst>
              </a:tr>
              <a:tr h="370840">
                <a:tc>
                  <a:txBody>
                    <a:bodyPr/>
                    <a:lstStyle/>
                    <a:p>
                      <a:endParaRPr lang="en-US"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E</a:t>
                      </a:r>
                      <a:r>
                        <a:rPr lang="en-US" b="1" baseline="-25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E</a:t>
                      </a:r>
                      <a:r>
                        <a:rPr lang="en-US" b="1" baseline="-25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E</a:t>
                      </a:r>
                      <a:r>
                        <a:rPr lang="en-US" b="1" baseline="-25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E</a:t>
                      </a:r>
                      <a:r>
                        <a:rPr lang="en-US" b="1" baseline="-25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E</a:t>
                      </a:r>
                      <a:r>
                        <a:rPr lang="en-US" b="1" baseline="-25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E</a:t>
                      </a:r>
                      <a:r>
                        <a:rPr lang="en-US" b="1" baseline="-25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r"/>
                      <a:r>
                        <a:rPr lang="en-US" b="1" dirty="0">
                          <a:solidFill>
                            <a:schemeClr val="tx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515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4357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388.8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169.7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126.2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4187.3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r"/>
                      <a:r>
                        <a:rPr lang="en-US" b="1" dirty="0">
                          <a:solidFill>
                            <a:schemeClr val="tx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1894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10222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1538.4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559.3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355.6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9662.7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endParaRPr lang="en-US"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2409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14579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1927.2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729.9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481.8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13850.1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412595" y="4003288"/>
            <a:ext cx="8408020" cy="2308324"/>
          </a:xfrm>
          <a:prstGeom prst="rect">
            <a:avLst/>
          </a:prstGeom>
          <a:noFill/>
        </p:spPr>
        <p:txBody>
          <a:bodyPr wrap="square" rtlCol="0">
            <a:spAutoFit/>
          </a:bodyPr>
          <a:lstStyle/>
          <a:p>
            <a:r>
              <a:rPr lang="en-US" dirty="0"/>
              <a:t>When you stratify 2x2 tables by a confounder, you can calculate a summary estimate (MH RR) that is considered ‘confounder adjusted’</a:t>
            </a:r>
          </a:p>
          <a:p>
            <a:endParaRPr lang="en-US" dirty="0"/>
          </a:p>
          <a:p>
            <a:pPr algn="ctr"/>
            <a:r>
              <a:rPr lang="en-US" b="1" dirty="0"/>
              <a:t>Mantel </a:t>
            </a:r>
            <a:r>
              <a:rPr lang="en-US" b="1" dirty="0" err="1"/>
              <a:t>Haenzel</a:t>
            </a:r>
            <a:r>
              <a:rPr lang="en-US" b="1" dirty="0"/>
              <a:t> RR= 0.87</a:t>
            </a:r>
          </a:p>
          <a:p>
            <a:endParaRPr lang="en-US" dirty="0"/>
          </a:p>
          <a:p>
            <a:r>
              <a:rPr lang="en-US" dirty="0"/>
              <a:t>If the assumptions assigned to the bias parameters are accurate, then had we adjusted for CRF we would have seen an effect estimate of 0.87 rather than 0.72 as we initially saw from the crude data.   </a:t>
            </a:r>
          </a:p>
        </p:txBody>
      </p:sp>
    </p:spTree>
    <p:extLst>
      <p:ext uri="{BB962C8B-B14F-4D97-AF65-F5344CB8AC3E}">
        <p14:creationId xmlns:p14="http://schemas.microsoft.com/office/powerpoint/2010/main" val="1760024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3847"/>
          <a:stretch/>
        </p:blipFill>
        <p:spPr>
          <a:xfrm>
            <a:off x="301213" y="213753"/>
            <a:ext cx="8616875" cy="5272647"/>
          </a:xfrm>
          <a:prstGeom prst="rect">
            <a:avLst/>
          </a:prstGeom>
        </p:spPr>
      </p:pic>
      <p:pic>
        <p:nvPicPr>
          <p:cNvPr id="3" name="Picture 2"/>
          <p:cNvPicPr>
            <a:picLocks noChangeAspect="1"/>
          </p:cNvPicPr>
          <p:nvPr/>
        </p:nvPicPr>
        <p:blipFill rotWithShape="1">
          <a:blip r:embed="rId2"/>
          <a:srcRect l="50124" t="85485" b="8840"/>
          <a:stretch/>
        </p:blipFill>
        <p:spPr>
          <a:xfrm>
            <a:off x="2241395" y="5486400"/>
            <a:ext cx="5233182" cy="422910"/>
          </a:xfrm>
          <a:prstGeom prst="rect">
            <a:avLst/>
          </a:prstGeom>
        </p:spPr>
      </p:pic>
      <p:pic>
        <p:nvPicPr>
          <p:cNvPr id="5" name="Picture 4"/>
          <p:cNvPicPr>
            <a:picLocks noChangeAspect="1"/>
          </p:cNvPicPr>
          <p:nvPr/>
        </p:nvPicPr>
        <p:blipFill rotWithShape="1">
          <a:blip r:embed="rId2"/>
          <a:srcRect l="50124" t="90473" r="29116" b="2644"/>
          <a:stretch/>
        </p:blipFill>
        <p:spPr>
          <a:xfrm>
            <a:off x="3319346" y="5909310"/>
            <a:ext cx="2178205" cy="512956"/>
          </a:xfrm>
          <a:prstGeom prst="rect">
            <a:avLst/>
          </a:prstGeom>
        </p:spPr>
      </p:pic>
    </p:spTree>
    <p:extLst>
      <p:ext uri="{BB962C8B-B14F-4D97-AF65-F5344CB8AC3E}">
        <p14:creationId xmlns:p14="http://schemas.microsoft.com/office/powerpoint/2010/main" val="3557511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a:t>
            </a:r>
            <a:r>
              <a:rPr lang="en-US" sz="3200" dirty="0" err="1"/>
              <a:t>episens</a:t>
            </a:r>
            <a:r>
              <a:rPr lang="en-US" sz="3200" dirty="0"/>
              <a:t>- or -</a:t>
            </a:r>
            <a:r>
              <a:rPr lang="en-US" sz="3200" dirty="0" err="1"/>
              <a:t>episensi</a:t>
            </a:r>
            <a:r>
              <a:rPr lang="en-US" sz="3200" dirty="0"/>
              <a:t>-</a:t>
            </a:r>
          </a:p>
        </p:txBody>
      </p:sp>
      <p:sp>
        <p:nvSpPr>
          <p:cNvPr id="3" name="TextBox 2"/>
          <p:cNvSpPr txBox="1"/>
          <p:nvPr/>
        </p:nvSpPr>
        <p:spPr>
          <a:xfrm>
            <a:off x="152400" y="1861073"/>
            <a:ext cx="8991600" cy="3046988"/>
          </a:xfrm>
          <a:prstGeom prst="rect">
            <a:avLst/>
          </a:prstGeom>
          <a:noFill/>
        </p:spPr>
        <p:txBody>
          <a:bodyPr wrap="square" rtlCol="0">
            <a:spAutoFit/>
          </a:bodyPr>
          <a:lstStyle/>
          <a:p>
            <a:r>
              <a:rPr lang="en-US" dirty="0"/>
              <a:t>To use -</a:t>
            </a:r>
            <a:r>
              <a:rPr lang="en-US" dirty="0" err="1"/>
              <a:t>episens</a:t>
            </a:r>
            <a:r>
              <a:rPr lang="en-US" dirty="0"/>
              <a:t>- for analysis of unmeasured confounding, need estimates of the bias parameters as previously described:</a:t>
            </a:r>
          </a:p>
          <a:p>
            <a:endParaRPr lang="en-US" dirty="0"/>
          </a:p>
          <a:p>
            <a:endParaRPr lang="en-US" dirty="0"/>
          </a:p>
          <a:p>
            <a:r>
              <a:rPr lang="en-US" sz="2000" dirty="0" err="1">
                <a:latin typeface="Courier New" panose="02070309020205020404" pitchFamily="49" charset="0"/>
                <a:cs typeface="Courier New" panose="02070309020205020404" pitchFamily="49" charset="0"/>
              </a:rPr>
              <a:t>dpexp</a:t>
            </a:r>
            <a:r>
              <a:rPr lang="en-US" sz="2000" dirty="0">
                <a:latin typeface="Courier New" panose="02070309020205020404" pitchFamily="49" charset="0"/>
                <a:cs typeface="Courier New" panose="02070309020205020404" pitchFamily="49" charset="0"/>
              </a:rPr>
              <a:t>: define the prevalence of the confounder among E+</a:t>
            </a:r>
          </a:p>
          <a:p>
            <a:endParaRPr lang="en-US" sz="2000" dirty="0">
              <a:latin typeface="Courier New" panose="02070309020205020404" pitchFamily="49" charset="0"/>
              <a:cs typeface="Courier New" panose="02070309020205020404" pitchFamily="49" charset="0"/>
            </a:endParaRPr>
          </a:p>
          <a:p>
            <a:r>
              <a:rPr lang="en-US" sz="2000" dirty="0" err="1">
                <a:latin typeface="Courier New" panose="02070309020205020404" pitchFamily="49" charset="0"/>
                <a:cs typeface="Courier New" panose="02070309020205020404" pitchFamily="49" charset="0"/>
              </a:rPr>
              <a:t>dpunexp</a:t>
            </a:r>
            <a:r>
              <a:rPr lang="en-US" sz="2000" dirty="0">
                <a:latin typeface="Courier New" panose="02070309020205020404" pitchFamily="49" charset="0"/>
                <a:cs typeface="Courier New" panose="02070309020205020404" pitchFamily="49" charset="0"/>
              </a:rPr>
              <a:t>: define the prevalence of the confounder among E-</a:t>
            </a:r>
          </a:p>
          <a:p>
            <a:endParaRPr lang="en-US" sz="2000" dirty="0">
              <a:latin typeface="Courier New" panose="02070309020205020404" pitchFamily="49" charset="0"/>
              <a:cs typeface="Courier New" panose="02070309020205020404" pitchFamily="49" charset="0"/>
            </a:endParaRPr>
          </a:p>
          <a:p>
            <a:r>
              <a:rPr lang="en-US" sz="2000" dirty="0" err="1">
                <a:latin typeface="Courier New" panose="02070309020205020404" pitchFamily="49" charset="0"/>
                <a:cs typeface="Courier New" panose="02070309020205020404" pitchFamily="49" charset="0"/>
              </a:rPr>
              <a:t>drrcd</a:t>
            </a:r>
            <a:r>
              <a:rPr lang="en-US" sz="2000" dirty="0">
                <a:latin typeface="Courier New" panose="02070309020205020404" pitchFamily="49" charset="0"/>
                <a:cs typeface="Courier New" panose="02070309020205020404" pitchFamily="49" charset="0"/>
              </a:rPr>
              <a:t>: define the confounder-disease relative risk </a:t>
            </a:r>
          </a:p>
          <a:p>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28234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a:t>
            </a:r>
            <a:r>
              <a:rPr lang="en-US" sz="3200" dirty="0" err="1"/>
              <a:t>episens</a:t>
            </a:r>
            <a:r>
              <a:rPr lang="en-US" sz="3200" dirty="0"/>
              <a:t>- or -</a:t>
            </a:r>
            <a:r>
              <a:rPr lang="en-US" sz="3200" dirty="0" err="1"/>
              <a:t>episensi</a:t>
            </a:r>
            <a:r>
              <a:rPr lang="en-US" sz="3200" dirty="0"/>
              <a:t>-</a:t>
            </a:r>
          </a:p>
        </p:txBody>
      </p:sp>
      <p:sp>
        <p:nvSpPr>
          <p:cNvPr id="3" name="Rectangle 2"/>
          <p:cNvSpPr/>
          <p:nvPr/>
        </p:nvSpPr>
        <p:spPr>
          <a:xfrm>
            <a:off x="0" y="1692917"/>
            <a:ext cx="9144000" cy="4093428"/>
          </a:xfrm>
          <a:prstGeom prst="rect">
            <a:avLst/>
          </a:prstGeom>
        </p:spPr>
        <p:txBody>
          <a:bodyPr wrap="square">
            <a:spAutoFit/>
          </a:bodyPr>
          <a:lstStyle/>
          <a:p>
            <a:r>
              <a:rPr lang="en-US" sz="2000" b="1" dirty="0" err="1">
                <a:latin typeface="Courier"/>
                <a:cs typeface="Courier"/>
              </a:rPr>
              <a:t>episensi</a:t>
            </a:r>
            <a:r>
              <a:rPr lang="en-US" sz="2000" b="1" dirty="0">
                <a:latin typeface="Courier"/>
                <a:cs typeface="Courier"/>
              </a:rPr>
              <a:t> 515 4357 1894 10222, </a:t>
            </a:r>
            <a:r>
              <a:rPr lang="en-US" sz="2000" b="1" dirty="0" err="1">
                <a:latin typeface="Courier"/>
                <a:cs typeface="Courier"/>
              </a:rPr>
              <a:t>st</a:t>
            </a:r>
            <a:r>
              <a:rPr lang="en-US" sz="2000" b="1" dirty="0">
                <a:latin typeface="Courier"/>
                <a:cs typeface="Courier"/>
              </a:rPr>
              <a:t>(</a:t>
            </a:r>
            <a:r>
              <a:rPr lang="en-US" sz="2000" b="1" dirty="0" err="1">
                <a:latin typeface="Courier"/>
                <a:cs typeface="Courier"/>
              </a:rPr>
              <a:t>cs</a:t>
            </a:r>
            <a:r>
              <a:rPr lang="en-US" sz="2000" b="1" dirty="0">
                <a:latin typeface="Courier"/>
                <a:cs typeface="Courier"/>
              </a:rPr>
              <a:t>) </a:t>
            </a:r>
            <a:r>
              <a:rPr lang="en-US" sz="2000" b="1" dirty="0" err="1">
                <a:latin typeface="Courier"/>
                <a:cs typeface="Courier"/>
              </a:rPr>
              <a:t>dpexp</a:t>
            </a:r>
            <a:r>
              <a:rPr lang="en-US" sz="2000" b="1" dirty="0">
                <a:latin typeface="Courier"/>
                <a:cs typeface="Courier"/>
              </a:rPr>
              <a:t>(c.(0.8)) </a:t>
            </a:r>
            <a:r>
              <a:rPr lang="en-US" sz="2000" b="1" dirty="0" err="1">
                <a:latin typeface="Courier"/>
                <a:cs typeface="Courier"/>
              </a:rPr>
              <a:t>dpunexp</a:t>
            </a:r>
            <a:r>
              <a:rPr lang="en-US" sz="2000" b="1" dirty="0">
                <a:latin typeface="Courier"/>
                <a:cs typeface="Courier"/>
              </a:rPr>
              <a:t>(c.(0.05)) </a:t>
            </a:r>
            <a:r>
              <a:rPr lang="en-US" sz="2000" b="1" dirty="0" err="1">
                <a:latin typeface="Courier"/>
                <a:cs typeface="Courier"/>
              </a:rPr>
              <a:t>drrcd</a:t>
            </a:r>
            <a:r>
              <a:rPr lang="en-US" sz="2000" b="1" dirty="0">
                <a:latin typeface="Courier"/>
                <a:cs typeface="Courier"/>
              </a:rPr>
              <a:t>(c(0.77))</a:t>
            </a:r>
          </a:p>
          <a:p>
            <a:endParaRPr lang="en-US" sz="2000" dirty="0">
              <a:latin typeface="Courier"/>
              <a:cs typeface="Courier"/>
            </a:endParaRPr>
          </a:p>
          <a:p>
            <a:r>
              <a:rPr lang="en-US" sz="2000" dirty="0" err="1">
                <a:latin typeface="Courier"/>
                <a:cs typeface="Courier"/>
              </a:rPr>
              <a:t>Pr</a:t>
            </a:r>
            <a:r>
              <a:rPr lang="en-US" sz="2000" dirty="0">
                <a:latin typeface="Courier"/>
                <a:cs typeface="Courier"/>
              </a:rPr>
              <a:t>(c=1|e=1): Constant(.8)</a:t>
            </a:r>
          </a:p>
          <a:p>
            <a:r>
              <a:rPr lang="en-US" sz="2000" dirty="0" err="1">
                <a:latin typeface="Courier"/>
                <a:cs typeface="Courier"/>
              </a:rPr>
              <a:t>Pr</a:t>
            </a:r>
            <a:r>
              <a:rPr lang="en-US" sz="2000" dirty="0">
                <a:latin typeface="Courier"/>
                <a:cs typeface="Courier"/>
              </a:rPr>
              <a:t>(c=1|e=0): Constant(.05)</a:t>
            </a:r>
          </a:p>
          <a:p>
            <a:r>
              <a:rPr lang="en-US" sz="2000" dirty="0" err="1">
                <a:latin typeface="Courier"/>
                <a:cs typeface="Courier"/>
              </a:rPr>
              <a:t>RR_cd</a:t>
            </a:r>
            <a:r>
              <a:rPr lang="en-US" sz="2000" dirty="0">
                <a:latin typeface="Courier"/>
                <a:cs typeface="Courier"/>
              </a:rPr>
              <a:t>      : Constant(.77)</a:t>
            </a:r>
          </a:p>
          <a:p>
            <a:endParaRPr lang="en-US" sz="2000" dirty="0">
              <a:latin typeface="Courier"/>
              <a:cs typeface="Courier"/>
            </a:endParaRPr>
          </a:p>
          <a:p>
            <a:r>
              <a:rPr lang="en-US" sz="2000" dirty="0">
                <a:latin typeface="Courier"/>
                <a:cs typeface="Courier"/>
              </a:rPr>
              <a:t>Observed Risk Ratio [95% Conf. Interval]= 0.72 [0.66, 0.78]</a:t>
            </a:r>
          </a:p>
          <a:p>
            <a:endParaRPr lang="en-US" sz="2000" dirty="0">
              <a:latin typeface="Courier"/>
              <a:cs typeface="Courier"/>
            </a:endParaRPr>
          </a:p>
          <a:p>
            <a:r>
              <a:rPr lang="en-US" sz="2000" dirty="0">
                <a:latin typeface="Courier"/>
                <a:cs typeface="Courier"/>
              </a:rPr>
              <a:t>Deterministic sensitivity analysis for unmeasured confounding</a:t>
            </a:r>
          </a:p>
          <a:p>
            <a:r>
              <a:rPr lang="en-US" sz="2000" dirty="0">
                <a:latin typeface="Courier"/>
                <a:cs typeface="Courier"/>
              </a:rPr>
              <a:t>   External adjusted Risk Ratio = 0.87</a:t>
            </a:r>
          </a:p>
        </p:txBody>
      </p:sp>
    </p:spTree>
    <p:extLst>
      <p:ext uri="{BB962C8B-B14F-4D97-AF65-F5344CB8AC3E}">
        <p14:creationId xmlns:p14="http://schemas.microsoft.com/office/powerpoint/2010/main" val="29287450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8200" y="1160564"/>
            <a:ext cx="8603565" cy="3790483"/>
          </a:xfrm>
        </p:spPr>
        <p:txBody>
          <a:bodyPr/>
          <a:lstStyle/>
          <a:p>
            <a:pPr marL="285750" indent="-285750">
              <a:buFont typeface="Arial"/>
              <a:buChar char="•"/>
            </a:pPr>
            <a:r>
              <a:rPr lang="en-US" sz="1600" dirty="0"/>
              <a:t>Widely used in econometrics and social sciences as a method to account for unmeasured confounding</a:t>
            </a:r>
          </a:p>
          <a:p>
            <a:pPr marL="285750" indent="-285750">
              <a:buFont typeface="Arial"/>
              <a:buChar char="•"/>
            </a:pPr>
            <a:r>
              <a:rPr lang="en-US" sz="1600" dirty="0"/>
              <a:t>IV is a variable that:</a:t>
            </a:r>
          </a:p>
          <a:p>
            <a:pPr marL="628642" lvl="1" indent="-285750">
              <a:buFont typeface="Arial"/>
              <a:buChar char="•"/>
            </a:pPr>
            <a:r>
              <a:rPr lang="en-US" sz="1600" dirty="0"/>
              <a:t>Associated with exposure</a:t>
            </a:r>
          </a:p>
          <a:p>
            <a:pPr marL="628642" lvl="1" indent="-285750">
              <a:buFont typeface="Arial"/>
              <a:buChar char="•"/>
            </a:pPr>
            <a:r>
              <a:rPr lang="en-US" sz="1600" dirty="0"/>
              <a:t>Independent of other confounders</a:t>
            </a:r>
          </a:p>
          <a:p>
            <a:pPr marL="628642" lvl="1" indent="-285750">
              <a:buFont typeface="Arial"/>
              <a:buChar char="•"/>
            </a:pPr>
            <a:r>
              <a:rPr lang="en-US" sz="1600" dirty="0"/>
              <a:t>Affects the outcome only through exposure</a:t>
            </a:r>
          </a:p>
          <a:p>
            <a:pPr marL="628642" lvl="1" indent="-285750">
              <a:buFont typeface="Arial"/>
              <a:buChar char="•"/>
            </a:pPr>
            <a:endParaRPr lang="en-US" sz="1600" dirty="0"/>
          </a:p>
        </p:txBody>
      </p:sp>
      <p:sp>
        <p:nvSpPr>
          <p:cNvPr id="4" name="TextBox 3"/>
          <p:cNvSpPr txBox="1"/>
          <p:nvPr/>
        </p:nvSpPr>
        <p:spPr>
          <a:xfrm>
            <a:off x="152400" y="233082"/>
            <a:ext cx="5360894" cy="584775"/>
          </a:xfrm>
          <a:prstGeom prst="rect">
            <a:avLst/>
          </a:prstGeom>
          <a:solidFill>
            <a:schemeClr val="bg1"/>
          </a:solidFill>
        </p:spPr>
        <p:txBody>
          <a:bodyPr wrap="square" rtlCol="0">
            <a:spAutoFit/>
          </a:bodyPr>
          <a:lstStyle/>
          <a:p>
            <a:r>
              <a:rPr lang="en-US" sz="3200" dirty="0"/>
              <a:t>Instrumental Variables</a:t>
            </a:r>
          </a:p>
        </p:txBody>
      </p:sp>
      <p:pic>
        <p:nvPicPr>
          <p:cNvPr id="8" name="Picture 7"/>
          <p:cNvPicPr>
            <a:picLocks noChangeAspect="1"/>
          </p:cNvPicPr>
          <p:nvPr/>
        </p:nvPicPr>
        <p:blipFill>
          <a:blip r:embed="rId2"/>
          <a:stretch>
            <a:fillRect/>
          </a:stretch>
        </p:blipFill>
        <p:spPr>
          <a:xfrm>
            <a:off x="989739" y="3266606"/>
            <a:ext cx="6781800" cy="2603500"/>
          </a:xfrm>
          <a:prstGeom prst="rect">
            <a:avLst/>
          </a:prstGeom>
        </p:spPr>
      </p:pic>
      <p:sp>
        <p:nvSpPr>
          <p:cNvPr id="10" name="Rectangle 9"/>
          <p:cNvSpPr/>
          <p:nvPr/>
        </p:nvSpPr>
        <p:spPr>
          <a:xfrm>
            <a:off x="1017484" y="3266606"/>
            <a:ext cx="654298" cy="461665"/>
          </a:xfrm>
          <a:prstGeom prst="rect">
            <a:avLst/>
          </a:prstGeom>
        </p:spPr>
        <p:txBody>
          <a:bodyPr wrap="square">
            <a:spAutoFit/>
          </a:bodyPr>
          <a:lstStyle/>
          <a:p>
            <a:r>
              <a:rPr lang="en-US" sz="2400" dirty="0">
                <a:solidFill>
                  <a:srgbClr val="FF0000"/>
                </a:solidFill>
                <a:latin typeface="Zapf Dingbats"/>
                <a:ea typeface="Zapf Dingbats"/>
                <a:cs typeface="Zapf Dingbats"/>
              </a:rPr>
              <a:t>✔</a:t>
            </a:r>
            <a:endParaRPr lang="en-US" sz="2400" dirty="0">
              <a:solidFill>
                <a:srgbClr val="FF0000"/>
              </a:solidFill>
            </a:endParaRPr>
          </a:p>
        </p:txBody>
      </p:sp>
      <p:sp>
        <p:nvSpPr>
          <p:cNvPr id="12" name="Rectangle 11"/>
          <p:cNvSpPr/>
          <p:nvPr/>
        </p:nvSpPr>
        <p:spPr>
          <a:xfrm>
            <a:off x="4486499" y="3266606"/>
            <a:ext cx="389850" cy="461665"/>
          </a:xfrm>
          <a:prstGeom prst="rect">
            <a:avLst/>
          </a:prstGeom>
        </p:spPr>
        <p:txBody>
          <a:bodyPr wrap="none">
            <a:spAutoFit/>
          </a:bodyPr>
          <a:lstStyle/>
          <a:p>
            <a:r>
              <a:rPr lang="en-US" sz="2400" dirty="0">
                <a:solidFill>
                  <a:srgbClr val="FF0000"/>
                </a:solidFill>
                <a:latin typeface="Zapf Dingbats"/>
                <a:ea typeface="Zapf Dingbats"/>
                <a:cs typeface="Zapf Dingbats"/>
              </a:rPr>
              <a:t>✗</a:t>
            </a:r>
            <a:endParaRPr lang="en-US" sz="2400" dirty="0">
              <a:solidFill>
                <a:srgbClr val="FF0000"/>
              </a:solidFill>
            </a:endParaRPr>
          </a:p>
        </p:txBody>
      </p:sp>
      <p:sp>
        <p:nvSpPr>
          <p:cNvPr id="14" name="Rectangle 13"/>
          <p:cNvSpPr/>
          <p:nvPr/>
        </p:nvSpPr>
        <p:spPr>
          <a:xfrm>
            <a:off x="4486499" y="4720214"/>
            <a:ext cx="389850" cy="461665"/>
          </a:xfrm>
          <a:prstGeom prst="rect">
            <a:avLst/>
          </a:prstGeom>
        </p:spPr>
        <p:txBody>
          <a:bodyPr wrap="none">
            <a:spAutoFit/>
          </a:bodyPr>
          <a:lstStyle/>
          <a:p>
            <a:r>
              <a:rPr lang="en-US" sz="2400" dirty="0">
                <a:solidFill>
                  <a:srgbClr val="FF0000"/>
                </a:solidFill>
                <a:latin typeface="Zapf Dingbats"/>
                <a:ea typeface="Zapf Dingbats"/>
                <a:cs typeface="Zapf Dingbats"/>
              </a:rPr>
              <a:t>✗</a:t>
            </a:r>
            <a:endParaRPr lang="en-US" sz="2400" dirty="0">
              <a:solidFill>
                <a:srgbClr val="FF0000"/>
              </a:solidFill>
            </a:endParaRPr>
          </a:p>
        </p:txBody>
      </p:sp>
      <p:sp>
        <p:nvSpPr>
          <p:cNvPr id="15" name="Rectangle 14"/>
          <p:cNvSpPr/>
          <p:nvPr/>
        </p:nvSpPr>
        <p:spPr>
          <a:xfrm>
            <a:off x="1174086" y="4714097"/>
            <a:ext cx="389850" cy="461665"/>
          </a:xfrm>
          <a:prstGeom prst="rect">
            <a:avLst/>
          </a:prstGeom>
        </p:spPr>
        <p:txBody>
          <a:bodyPr wrap="none">
            <a:spAutoFit/>
          </a:bodyPr>
          <a:lstStyle/>
          <a:p>
            <a:r>
              <a:rPr lang="en-US" sz="2400" dirty="0">
                <a:solidFill>
                  <a:srgbClr val="FF0000"/>
                </a:solidFill>
                <a:latin typeface="Zapf Dingbats"/>
                <a:ea typeface="Zapf Dingbats"/>
                <a:cs typeface="Zapf Dingbats"/>
              </a:rPr>
              <a:t>✗</a:t>
            </a:r>
            <a:endParaRPr lang="en-US" sz="2400" dirty="0">
              <a:solidFill>
                <a:srgbClr val="FF0000"/>
              </a:solidFill>
            </a:endParaRPr>
          </a:p>
        </p:txBody>
      </p:sp>
      <p:sp>
        <p:nvSpPr>
          <p:cNvPr id="16" name="TextBox 15"/>
          <p:cNvSpPr txBox="1"/>
          <p:nvPr/>
        </p:nvSpPr>
        <p:spPr>
          <a:xfrm>
            <a:off x="152400" y="6550223"/>
            <a:ext cx="2522708" cy="307777"/>
          </a:xfrm>
          <a:prstGeom prst="rect">
            <a:avLst/>
          </a:prstGeom>
          <a:noFill/>
        </p:spPr>
        <p:txBody>
          <a:bodyPr wrap="square" rtlCol="0">
            <a:spAutoFit/>
          </a:bodyPr>
          <a:lstStyle/>
          <a:p>
            <a:r>
              <a:rPr lang="en-US" sz="1400" dirty="0"/>
              <a:t>(</a:t>
            </a:r>
            <a:r>
              <a:rPr lang="en-US" sz="1400" dirty="0" err="1"/>
              <a:t>Uddin</a:t>
            </a:r>
            <a:r>
              <a:rPr lang="en-US" sz="1400" dirty="0"/>
              <a:t> et al., 2015) </a:t>
            </a:r>
          </a:p>
        </p:txBody>
      </p:sp>
    </p:spTree>
    <p:extLst>
      <p:ext uri="{BB962C8B-B14F-4D97-AF65-F5344CB8AC3E}">
        <p14:creationId xmlns:p14="http://schemas.microsoft.com/office/powerpoint/2010/main" val="276383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4566" y="2826318"/>
            <a:ext cx="6036116" cy="2387600"/>
          </a:xfrm>
        </p:spPr>
        <p:txBody>
          <a:bodyPr anchor="ctr"/>
          <a:lstStyle/>
          <a:p>
            <a:r>
              <a:rPr lang="en-US" dirty="0"/>
              <a:t>Misclassification</a:t>
            </a:r>
          </a:p>
        </p:txBody>
      </p:sp>
      <p:sp>
        <p:nvSpPr>
          <p:cNvPr id="4" name="Subtitle 2"/>
          <p:cNvSpPr>
            <a:spLocks noGrp="1"/>
          </p:cNvSpPr>
          <p:nvPr>
            <p:ph type="subTitle" idx="1"/>
          </p:nvPr>
        </p:nvSpPr>
        <p:spPr>
          <a:xfrm>
            <a:off x="404566" y="3000942"/>
            <a:ext cx="4978908" cy="2212976"/>
          </a:xfrm>
        </p:spPr>
        <p:txBody>
          <a:bodyPr/>
          <a:lstStyle/>
          <a:p>
            <a:r>
              <a:rPr lang="en-US" dirty="0"/>
              <a:t>Part V. </a:t>
            </a:r>
          </a:p>
        </p:txBody>
      </p:sp>
    </p:spTree>
    <p:extLst>
      <p:ext uri="{BB962C8B-B14F-4D97-AF65-F5344CB8AC3E}">
        <p14:creationId xmlns:p14="http://schemas.microsoft.com/office/powerpoint/2010/main" val="3981453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6538856" cy="584775"/>
          </a:xfrm>
          <a:prstGeom prst="rect">
            <a:avLst/>
          </a:prstGeom>
          <a:solidFill>
            <a:schemeClr val="bg1"/>
          </a:solidFill>
        </p:spPr>
        <p:txBody>
          <a:bodyPr wrap="square" rtlCol="0">
            <a:spAutoFit/>
          </a:bodyPr>
          <a:lstStyle/>
          <a:p>
            <a:r>
              <a:rPr lang="en-US" sz="3200" dirty="0"/>
              <a:t>Types of misclassification</a:t>
            </a:r>
          </a:p>
        </p:txBody>
      </p:sp>
      <p:sp>
        <p:nvSpPr>
          <p:cNvPr id="6" name="TextBox 5"/>
          <p:cNvSpPr txBox="1"/>
          <p:nvPr/>
        </p:nvSpPr>
        <p:spPr>
          <a:xfrm>
            <a:off x="340659" y="1407458"/>
            <a:ext cx="8229600" cy="2585323"/>
          </a:xfrm>
          <a:prstGeom prst="rect">
            <a:avLst/>
          </a:prstGeom>
          <a:noFill/>
        </p:spPr>
        <p:txBody>
          <a:bodyPr wrap="square" rtlCol="0">
            <a:spAutoFit/>
          </a:bodyPr>
          <a:lstStyle/>
          <a:p>
            <a:pPr marL="342900" indent="-342900">
              <a:buAutoNum type="arabicPeriod"/>
            </a:pPr>
            <a:r>
              <a:rPr lang="en-US" dirty="0"/>
              <a:t>Incorrect measurement and recording of values:</a:t>
            </a:r>
          </a:p>
          <a:p>
            <a:endParaRPr lang="en-US" dirty="0"/>
          </a:p>
          <a:p>
            <a:pPr marL="742939" lvl="1" indent="-285750">
              <a:buFont typeface="Arial" panose="020B0604020202020204" pitchFamily="34" charset="0"/>
              <a:buChar char="•"/>
            </a:pPr>
            <a:r>
              <a:rPr lang="en-US" dirty="0"/>
              <a:t>Instruments not calibrated correctly</a:t>
            </a:r>
          </a:p>
          <a:p>
            <a:pPr lvl="1"/>
            <a:endParaRPr lang="en-US" dirty="0"/>
          </a:p>
          <a:p>
            <a:pPr marL="742939" lvl="1" indent="-285750">
              <a:buFont typeface="Arial" panose="020B0604020202020204" pitchFamily="34" charset="0"/>
              <a:buChar char="•"/>
            </a:pPr>
            <a:r>
              <a:rPr lang="en-US" dirty="0"/>
              <a:t>Participants not answering questions accurately </a:t>
            </a:r>
          </a:p>
          <a:p>
            <a:pPr lvl="1"/>
            <a:endParaRPr lang="en-US" dirty="0"/>
          </a:p>
          <a:p>
            <a:pPr marL="742939" lvl="1" indent="-285750">
              <a:buFont typeface="Arial" panose="020B0604020202020204" pitchFamily="34" charset="0"/>
              <a:buChar char="•"/>
            </a:pPr>
            <a:r>
              <a:rPr lang="en-US" dirty="0"/>
              <a:t>Incorrect data entry</a:t>
            </a:r>
          </a:p>
          <a:p>
            <a:pPr marL="742939" lvl="1" indent="-285750">
              <a:buFont typeface="Arial" panose="020B0604020202020204" pitchFamily="34" charset="0"/>
              <a:buChar char="•"/>
            </a:pPr>
            <a:endParaRPr lang="en-US" dirty="0"/>
          </a:p>
          <a:p>
            <a:r>
              <a:rPr lang="en-US" dirty="0"/>
              <a:t>2. Discordance between definition of variable used in the study and the ‘truth’</a:t>
            </a:r>
          </a:p>
        </p:txBody>
      </p:sp>
      <p:sp>
        <p:nvSpPr>
          <p:cNvPr id="2" name="TextBox 1"/>
          <p:cNvSpPr txBox="1"/>
          <p:nvPr/>
        </p:nvSpPr>
        <p:spPr>
          <a:xfrm>
            <a:off x="340659" y="4701093"/>
            <a:ext cx="858460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t>Result: </a:t>
            </a:r>
            <a:r>
              <a:rPr lang="en-US" dirty="0"/>
              <a:t>When dividing participants into exposed/unexposed/diseased/non-diseased some people will be classified into the wrong group (=misclassification)</a:t>
            </a:r>
          </a:p>
        </p:txBody>
      </p:sp>
    </p:spTree>
    <p:extLst>
      <p:ext uri="{BB962C8B-B14F-4D97-AF65-F5344CB8AC3E}">
        <p14:creationId xmlns:p14="http://schemas.microsoft.com/office/powerpoint/2010/main" val="147202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233082"/>
            <a:ext cx="7587673" cy="584775"/>
          </a:xfrm>
          <a:prstGeom prst="rect">
            <a:avLst/>
          </a:prstGeom>
          <a:solidFill>
            <a:schemeClr val="bg1"/>
          </a:solidFill>
        </p:spPr>
        <p:txBody>
          <a:bodyPr wrap="square" rtlCol="0">
            <a:spAutoFit/>
          </a:bodyPr>
          <a:lstStyle/>
          <a:p>
            <a:r>
              <a:rPr lang="en-US" sz="3200" dirty="0"/>
              <a:t>Example: Self-report vs measured BMI</a:t>
            </a:r>
          </a:p>
        </p:txBody>
      </p:sp>
      <p:sp>
        <p:nvSpPr>
          <p:cNvPr id="5" name="Rectangle 4"/>
          <p:cNvSpPr/>
          <p:nvPr/>
        </p:nvSpPr>
        <p:spPr>
          <a:xfrm>
            <a:off x="1870363" y="1138857"/>
            <a:ext cx="6405418" cy="2246769"/>
          </a:xfrm>
          <a:prstGeom prst="rect">
            <a:avLst/>
          </a:prstGeom>
        </p:spPr>
        <p:txBody>
          <a:bodyPr wrap="square">
            <a:spAutoFit/>
          </a:bodyPr>
          <a:lstStyle/>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bmi_mcat</a:t>
            </a:r>
            <a:r>
              <a:rPr lang="en-US" sz="1400" dirty="0">
                <a:latin typeface="Courier New" panose="02070309020205020404" pitchFamily="49" charset="0"/>
                <a:cs typeface="Courier New" panose="02070309020205020404" pitchFamily="49" charset="0"/>
              </a:rPr>
              <a:t>   |      Freq.     Percent        Cum.</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&lt;18.5  |        646        2.01        2.01</a:t>
            </a:r>
          </a:p>
          <a:p>
            <a:r>
              <a:rPr lang="en-US" sz="1400" dirty="0">
                <a:latin typeface="Courier New" panose="02070309020205020404" pitchFamily="49" charset="0"/>
                <a:cs typeface="Courier New" panose="02070309020205020404" pitchFamily="49" charset="0"/>
              </a:rPr>
              <a:t>  18.5-24.9 |     10,140       31.55       33.56</a:t>
            </a:r>
          </a:p>
          <a:p>
            <a:r>
              <a:rPr lang="en-US" sz="1400" dirty="0">
                <a:latin typeface="Courier New" panose="02070309020205020404" pitchFamily="49" charset="0"/>
                <a:cs typeface="Courier New" panose="02070309020205020404" pitchFamily="49" charset="0"/>
              </a:rPr>
              <a:t>    25-29.9 |     11,136       34.65       68.22</a:t>
            </a:r>
          </a:p>
          <a:p>
            <a:r>
              <a:rPr lang="en-US" sz="1400" dirty="0">
                <a:latin typeface="Courier New" panose="02070309020205020404" pitchFamily="49" charset="0"/>
                <a:cs typeface="Courier New" panose="02070309020205020404" pitchFamily="49" charset="0"/>
              </a:rPr>
              <a:t>    30-34.9 |      6,345       19.74       87.96</a:t>
            </a:r>
          </a:p>
          <a:p>
            <a:r>
              <a:rPr lang="en-US" sz="1400" dirty="0">
                <a:latin typeface="Courier New" panose="02070309020205020404" pitchFamily="49" charset="0"/>
                <a:cs typeface="Courier New" panose="02070309020205020404" pitchFamily="49" charset="0"/>
              </a:rPr>
              <a:t>    35-39.9 |      2,758        8.58       96.55</a:t>
            </a:r>
          </a:p>
          <a:p>
            <a:r>
              <a:rPr lang="en-US" sz="1400" dirty="0">
                <a:latin typeface="Courier New" panose="02070309020205020404" pitchFamily="49" charset="0"/>
                <a:cs typeface="Courier New" panose="02070309020205020404" pitchFamily="49" charset="0"/>
              </a:rPr>
              <a:t>        &gt;40 |      1,110        3.45      100.00</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Total |     32,135      100.00</a:t>
            </a:r>
          </a:p>
        </p:txBody>
      </p:sp>
      <p:sp>
        <p:nvSpPr>
          <p:cNvPr id="6" name="Rectangle 5"/>
          <p:cNvSpPr/>
          <p:nvPr/>
        </p:nvSpPr>
        <p:spPr>
          <a:xfrm>
            <a:off x="1870363" y="3699377"/>
            <a:ext cx="7218218" cy="2246769"/>
          </a:xfrm>
          <a:prstGeom prst="rect">
            <a:avLst/>
          </a:prstGeom>
        </p:spPr>
        <p:txBody>
          <a:bodyPr wrap="square">
            <a:spAutoFit/>
          </a:bodyPr>
          <a:lstStyle/>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bmi_srcat</a:t>
            </a:r>
            <a:r>
              <a:rPr lang="en-US" sz="1400" dirty="0">
                <a:latin typeface="Courier New" panose="02070309020205020404" pitchFamily="49" charset="0"/>
                <a:cs typeface="Courier New" panose="02070309020205020404" pitchFamily="49" charset="0"/>
              </a:rPr>
              <a:t> |      Freq.     Percent        Cum.</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&lt;18.5 |        579        1.81        1.81</a:t>
            </a:r>
          </a:p>
          <a:p>
            <a:r>
              <a:rPr lang="en-US" sz="1400" dirty="0">
                <a:latin typeface="Courier New" panose="02070309020205020404" pitchFamily="49" charset="0"/>
                <a:cs typeface="Courier New" panose="02070309020205020404" pitchFamily="49" charset="0"/>
              </a:rPr>
              <a:t>  18.5-24.9 |     11,345       35.50       37.32</a:t>
            </a:r>
          </a:p>
          <a:p>
            <a:r>
              <a:rPr lang="en-US" sz="1400" dirty="0">
                <a:latin typeface="Courier New" panose="02070309020205020404" pitchFamily="49" charset="0"/>
                <a:cs typeface="Courier New" panose="02070309020205020404" pitchFamily="49" charset="0"/>
              </a:rPr>
              <a:t>    25-29.9 |     11,129       34.83       72.14</a:t>
            </a:r>
          </a:p>
          <a:p>
            <a:r>
              <a:rPr lang="en-US" sz="1400" dirty="0">
                <a:latin typeface="Courier New" panose="02070309020205020404" pitchFamily="49" charset="0"/>
                <a:cs typeface="Courier New" panose="02070309020205020404" pitchFamily="49" charset="0"/>
              </a:rPr>
              <a:t>    30-34.9 |      5,838       18.27       90.41</a:t>
            </a:r>
          </a:p>
          <a:p>
            <a:r>
              <a:rPr lang="en-US" sz="1400" dirty="0">
                <a:latin typeface="Courier New" panose="02070309020205020404" pitchFamily="49" charset="0"/>
                <a:cs typeface="Courier New" panose="02070309020205020404" pitchFamily="49" charset="0"/>
              </a:rPr>
              <a:t>    35-39.9 |      2,204        6.90       97.31</a:t>
            </a:r>
          </a:p>
          <a:p>
            <a:r>
              <a:rPr lang="en-US" sz="1400" dirty="0">
                <a:latin typeface="Courier New" panose="02070309020205020404" pitchFamily="49" charset="0"/>
                <a:cs typeface="Courier New" panose="02070309020205020404" pitchFamily="49" charset="0"/>
              </a:rPr>
              <a:t>        &gt;40 |        859        2.69      100.00</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Total |     31,954      100.00</a:t>
            </a:r>
          </a:p>
        </p:txBody>
      </p:sp>
      <p:sp>
        <p:nvSpPr>
          <p:cNvPr id="7" name="TextBox 6"/>
          <p:cNvSpPr txBox="1"/>
          <p:nvPr/>
        </p:nvSpPr>
        <p:spPr>
          <a:xfrm>
            <a:off x="0" y="2073951"/>
            <a:ext cx="1717964" cy="369332"/>
          </a:xfrm>
          <a:prstGeom prst="rect">
            <a:avLst/>
          </a:prstGeom>
          <a:noFill/>
          <a:ln>
            <a:solidFill>
              <a:schemeClr val="tx2"/>
            </a:solidFill>
          </a:ln>
        </p:spPr>
        <p:txBody>
          <a:bodyPr wrap="square" rtlCol="0">
            <a:spAutoFit/>
          </a:bodyPr>
          <a:lstStyle/>
          <a:p>
            <a:r>
              <a:rPr lang="en-US" dirty="0"/>
              <a:t>Measured BMI</a:t>
            </a:r>
          </a:p>
        </p:txBody>
      </p:sp>
      <p:sp>
        <p:nvSpPr>
          <p:cNvPr id="8" name="TextBox 7"/>
          <p:cNvSpPr txBox="1"/>
          <p:nvPr/>
        </p:nvSpPr>
        <p:spPr>
          <a:xfrm>
            <a:off x="0" y="4249114"/>
            <a:ext cx="1717964" cy="646331"/>
          </a:xfrm>
          <a:prstGeom prst="rect">
            <a:avLst/>
          </a:prstGeom>
          <a:noFill/>
          <a:ln>
            <a:solidFill>
              <a:schemeClr val="tx2"/>
            </a:solidFill>
          </a:ln>
        </p:spPr>
        <p:txBody>
          <a:bodyPr wrap="square" rtlCol="0">
            <a:spAutoFit/>
          </a:bodyPr>
          <a:lstStyle/>
          <a:p>
            <a:pPr algn="ctr"/>
            <a:r>
              <a:rPr lang="en-US" dirty="0"/>
              <a:t>Self-report BMI</a:t>
            </a:r>
          </a:p>
        </p:txBody>
      </p:sp>
    </p:spTree>
    <p:extLst>
      <p:ext uri="{BB962C8B-B14F-4D97-AF65-F5344CB8AC3E}">
        <p14:creationId xmlns:p14="http://schemas.microsoft.com/office/powerpoint/2010/main" val="3077639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233082"/>
            <a:ext cx="7744691" cy="584775"/>
          </a:xfrm>
          <a:prstGeom prst="rect">
            <a:avLst/>
          </a:prstGeom>
          <a:solidFill>
            <a:schemeClr val="bg1"/>
          </a:solidFill>
        </p:spPr>
        <p:txBody>
          <a:bodyPr wrap="square" rtlCol="0">
            <a:spAutoFit/>
          </a:bodyPr>
          <a:lstStyle/>
          <a:p>
            <a:r>
              <a:rPr lang="en-US" sz="3200" dirty="0"/>
              <a:t>Comparing self-report and measured BMI</a:t>
            </a:r>
          </a:p>
        </p:txBody>
      </p:sp>
      <p:sp>
        <p:nvSpPr>
          <p:cNvPr id="3" name="Rectangle 2"/>
          <p:cNvSpPr/>
          <p:nvPr/>
        </p:nvSpPr>
        <p:spPr>
          <a:xfrm>
            <a:off x="152399" y="1361128"/>
            <a:ext cx="9661237" cy="2893100"/>
          </a:xfrm>
          <a:prstGeom prst="rect">
            <a:avLst/>
          </a:prstGeom>
        </p:spPr>
        <p:txBody>
          <a:bodyPr wrap="square">
            <a:spAutoFit/>
          </a:bodyPr>
          <a:lstStyle/>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bmi_srcat</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bmi_mcat</a:t>
            </a:r>
            <a:r>
              <a:rPr lang="en-US" sz="1400" dirty="0">
                <a:latin typeface="Courier New" panose="02070309020205020404" pitchFamily="49" charset="0"/>
                <a:cs typeface="Courier New" panose="02070309020205020404" pitchFamily="49" charset="0"/>
              </a:rPr>
              <a:t> |      &lt;18.5    18.5-24.9   25-29.9    30-34.9    35-39.9      &gt;40 |     </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&lt;18.5 |       346        273          0          0          0          0 |</a:t>
            </a:r>
          </a:p>
          <a:p>
            <a:r>
              <a:rPr lang="en-US" sz="1400" dirty="0">
                <a:latin typeface="Courier New" panose="02070309020205020404" pitchFamily="49" charset="0"/>
                <a:cs typeface="Courier New" panose="02070309020205020404" pitchFamily="49" charset="0"/>
              </a:rPr>
              <a:t> 18.5-24.9 |       194      8,758        862         15          0          3 |</a:t>
            </a:r>
          </a:p>
          <a:p>
            <a:r>
              <a:rPr lang="en-US" sz="1400" dirty="0">
                <a:latin typeface="Courier New" panose="02070309020205020404" pitchFamily="49" charset="0"/>
                <a:cs typeface="Courier New" panose="02070309020205020404" pitchFamily="49" charset="0"/>
              </a:rPr>
              <a:t>   25-29.9 |         8      1,923      8,206        579         20          2 |    </a:t>
            </a:r>
          </a:p>
          <a:p>
            <a:r>
              <a:rPr lang="en-US" sz="1400" dirty="0">
                <a:latin typeface="Courier New" panose="02070309020205020404" pitchFamily="49" charset="0"/>
                <a:cs typeface="Courier New" panose="02070309020205020404" pitchFamily="49" charset="0"/>
              </a:rPr>
              <a:t>   30-34.9 |         0         92      1,730      4,047        222         12 |      </a:t>
            </a:r>
          </a:p>
          <a:p>
            <a:r>
              <a:rPr lang="en-US" sz="1400" dirty="0">
                <a:latin typeface="Courier New" panose="02070309020205020404" pitchFamily="49" charset="0"/>
                <a:cs typeface="Courier New" panose="02070309020205020404" pitchFamily="49" charset="0"/>
              </a:rPr>
              <a:t>  35-39.9  |         0          6        102        988      1,449         93 |</a:t>
            </a:r>
          </a:p>
          <a:p>
            <a:r>
              <a:rPr lang="en-US" sz="1400" dirty="0">
                <a:latin typeface="Courier New" panose="02070309020205020404" pitchFamily="49" charset="0"/>
                <a:cs typeface="Courier New" panose="02070309020205020404" pitchFamily="49" charset="0"/>
              </a:rPr>
              <a:t>      &gt;40  |         0          2          7         68        413        524 |</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a:t>
            </a:r>
          </a:p>
          <a:p>
            <a:endParaRPr lang="en-US" sz="1400" dirty="0">
              <a:latin typeface="Courier New" panose="02070309020205020404" pitchFamily="49" charset="0"/>
              <a:cs typeface="Courier New" panose="02070309020205020404" pitchFamily="49" charset="0"/>
            </a:endParaRPr>
          </a:p>
        </p:txBody>
      </p:sp>
      <p:sp>
        <p:nvSpPr>
          <p:cNvPr id="4" name="TextBox 3"/>
          <p:cNvSpPr txBox="1"/>
          <p:nvPr/>
        </p:nvSpPr>
        <p:spPr>
          <a:xfrm>
            <a:off x="1209963" y="4254228"/>
            <a:ext cx="6797964"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There doesn’t even appear to be a consistent direction to the misclassification, people are just bad at self-reporting their BMI accurately </a:t>
            </a:r>
          </a:p>
        </p:txBody>
      </p:sp>
    </p:spTree>
    <p:extLst>
      <p:ext uri="{BB962C8B-B14F-4D97-AF65-F5344CB8AC3E}">
        <p14:creationId xmlns:p14="http://schemas.microsoft.com/office/powerpoint/2010/main" val="29694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8423564" cy="584775"/>
          </a:xfrm>
          <a:prstGeom prst="rect">
            <a:avLst/>
          </a:prstGeom>
          <a:solidFill>
            <a:schemeClr val="bg1"/>
          </a:solidFill>
        </p:spPr>
        <p:txBody>
          <a:bodyPr wrap="square" rtlCol="0">
            <a:spAutoFit/>
          </a:bodyPr>
          <a:lstStyle/>
          <a:p>
            <a:r>
              <a:rPr lang="en-US" sz="3200" dirty="0"/>
              <a:t>Terminology: Se, Sp, PPV, NPV </a:t>
            </a:r>
          </a:p>
        </p:txBody>
      </p:sp>
      <p:graphicFrame>
        <p:nvGraphicFramePr>
          <p:cNvPr id="9" name="Table 8"/>
          <p:cNvGraphicFramePr>
            <a:graphicFrameLocks noGrp="1"/>
          </p:cNvGraphicFramePr>
          <p:nvPr>
            <p:extLst>
              <p:ext uri="{D42A27DB-BD31-4B8C-83A1-F6EECF244321}">
                <p14:modId xmlns:p14="http://schemas.microsoft.com/office/powerpoint/2010/main" val="2936387364"/>
              </p:ext>
            </p:extLst>
          </p:nvPr>
        </p:nvGraphicFramePr>
        <p:xfrm>
          <a:off x="447965" y="1386081"/>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519065549"/>
                    </a:ext>
                  </a:extLst>
                </a:gridCol>
                <a:gridCol w="2709333">
                  <a:extLst>
                    <a:ext uri="{9D8B030D-6E8A-4147-A177-3AD203B41FA5}">
                      <a16:colId xmlns:a16="http://schemas.microsoft.com/office/drawing/2014/main" val="3509726479"/>
                    </a:ext>
                  </a:extLst>
                </a:gridCol>
                <a:gridCol w="2709333">
                  <a:extLst>
                    <a:ext uri="{9D8B030D-6E8A-4147-A177-3AD203B41FA5}">
                      <a16:colId xmlns:a16="http://schemas.microsoft.com/office/drawing/2014/main" val="2871327106"/>
                    </a:ext>
                  </a:extLst>
                </a:gridCol>
              </a:tblGrid>
              <a:tr h="370840">
                <a:tc>
                  <a:txBody>
                    <a:bodyPr/>
                    <a:lstStyle/>
                    <a:p>
                      <a:endParaRPr lang="en-US"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Truly exposed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Truly unexposed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271670"/>
                  </a:ext>
                </a:extLst>
              </a:tr>
              <a:tr h="370840">
                <a:tc>
                  <a:txBody>
                    <a:bodyPr/>
                    <a:lstStyle/>
                    <a:p>
                      <a:pPr algn="r"/>
                      <a:r>
                        <a:rPr lang="en-US" b="1" dirty="0">
                          <a:solidFill>
                            <a:schemeClr val="tx2">
                              <a:lumMod val="75000"/>
                            </a:schemeClr>
                          </a:solidFill>
                        </a:rPr>
                        <a:t>Classified as exposed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4138413"/>
                  </a:ext>
                </a:extLst>
              </a:tr>
              <a:tr h="370840">
                <a:tc>
                  <a:txBody>
                    <a:bodyPr/>
                    <a:lstStyle/>
                    <a:p>
                      <a:pPr algn="r"/>
                      <a:r>
                        <a:rPr lang="en-US" b="1" dirty="0">
                          <a:solidFill>
                            <a:schemeClr val="tx2">
                              <a:lumMod val="75000"/>
                            </a:schemeClr>
                          </a:solidFill>
                        </a:rPr>
                        <a:t>Classified as unexposed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8571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60811884"/>
              </p:ext>
            </p:extLst>
          </p:nvPr>
        </p:nvGraphicFramePr>
        <p:xfrm>
          <a:off x="321012" y="3059241"/>
          <a:ext cx="8706255" cy="2011680"/>
        </p:xfrm>
        <a:graphic>
          <a:graphicData uri="http://schemas.openxmlformats.org/drawingml/2006/table">
            <a:tbl>
              <a:tblPr firstRow="1" bandRow="1">
                <a:tableStyleId>{5C22544A-7EE6-4342-B048-85BDC9FD1C3A}</a:tableStyleId>
              </a:tblPr>
              <a:tblGrid>
                <a:gridCol w="2772797">
                  <a:extLst>
                    <a:ext uri="{9D8B030D-6E8A-4147-A177-3AD203B41FA5}">
                      <a16:colId xmlns:a16="http://schemas.microsoft.com/office/drawing/2014/main" val="2813881682"/>
                    </a:ext>
                  </a:extLst>
                </a:gridCol>
                <a:gridCol w="5933458">
                  <a:extLst>
                    <a:ext uri="{9D8B030D-6E8A-4147-A177-3AD203B41FA5}">
                      <a16:colId xmlns:a16="http://schemas.microsoft.com/office/drawing/2014/main" val="2457348887"/>
                    </a:ext>
                  </a:extLst>
                </a:gridCol>
              </a:tblGrid>
              <a:tr h="482762">
                <a:tc>
                  <a:txBody>
                    <a:bodyPr/>
                    <a:lstStyle/>
                    <a:p>
                      <a:pPr algn="ctr"/>
                      <a:r>
                        <a:rPr lang="en-US" b="1" dirty="0">
                          <a:solidFill>
                            <a:schemeClr val="tx2">
                              <a:lumMod val="75000"/>
                            </a:schemeClr>
                          </a:solidFill>
                        </a:rPr>
                        <a:t>Sensitivity= A / (A+C)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2">
                              <a:lumMod val="75000"/>
                            </a:schemeClr>
                          </a:solidFill>
                        </a:rPr>
                        <a:t>Probability someone truly exposed is classified as exposed</a:t>
                      </a:r>
                    </a:p>
                    <a:p>
                      <a:pPr algn="ctr"/>
                      <a:endParaRPr lang="en-US" b="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2237969"/>
                  </a:ext>
                </a:extLst>
              </a:tr>
              <a:tr h="482762">
                <a:tc>
                  <a:txBody>
                    <a:bodyPr/>
                    <a:lstStyle/>
                    <a:p>
                      <a:pPr algn="ctr"/>
                      <a:r>
                        <a:rPr lang="en-US" b="1" dirty="0">
                          <a:solidFill>
                            <a:schemeClr val="tx2">
                              <a:lumMod val="75000"/>
                            </a:schemeClr>
                          </a:solidFill>
                        </a:rPr>
                        <a:t>Specificity= D / (B+D)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2">
                              <a:lumMod val="75000"/>
                            </a:schemeClr>
                          </a:solidFill>
                        </a:rPr>
                        <a:t>Probability someone truly unexposed is classified as unexposed</a:t>
                      </a:r>
                    </a:p>
                    <a:p>
                      <a:pPr algn="ctr"/>
                      <a:endParaRPr lang="en-US" b="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263130"/>
                  </a:ext>
                </a:extLst>
              </a:tr>
              <a:tr h="482762">
                <a:tc>
                  <a:txBody>
                    <a:bodyPr/>
                    <a:lstStyle/>
                    <a:p>
                      <a:pPr algn="ctr"/>
                      <a:r>
                        <a:rPr lang="en-US" b="1" dirty="0">
                          <a:solidFill>
                            <a:schemeClr val="tx2">
                              <a:lumMod val="75000"/>
                            </a:schemeClr>
                          </a:solidFill>
                        </a:rPr>
                        <a:t>PPV=  A / (A+B)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2">
                              <a:lumMod val="75000"/>
                            </a:schemeClr>
                          </a:solidFill>
                        </a:rPr>
                        <a:t>Probability of truly being exposed if classified as exposed</a:t>
                      </a:r>
                    </a:p>
                    <a:p>
                      <a:pPr algn="ctr"/>
                      <a:endParaRPr lang="en-US" b="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808281"/>
                  </a:ext>
                </a:extLst>
              </a:tr>
              <a:tr h="482762">
                <a:tc>
                  <a:txBody>
                    <a:bodyPr/>
                    <a:lstStyle/>
                    <a:p>
                      <a:pPr algn="ctr"/>
                      <a:r>
                        <a:rPr lang="en-US" b="1" dirty="0">
                          <a:solidFill>
                            <a:schemeClr val="tx2">
                              <a:lumMod val="75000"/>
                            </a:schemeClr>
                          </a:solidFill>
                        </a:rPr>
                        <a:t>NPV=  D / (B+D)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2">
                              <a:lumMod val="75000"/>
                            </a:schemeClr>
                          </a:solidFill>
                        </a:rPr>
                        <a:t>Probability of truly being unexposed if classified as unexposed</a:t>
                      </a:r>
                    </a:p>
                    <a:p>
                      <a:pPr algn="ctr"/>
                      <a:endParaRPr lang="en-US" b="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303228"/>
                  </a:ext>
                </a:extLst>
              </a:tr>
            </a:tbl>
          </a:graphicData>
        </a:graphic>
      </p:graphicFrame>
    </p:spTree>
    <p:extLst>
      <p:ext uri="{BB962C8B-B14F-4D97-AF65-F5344CB8AC3E}">
        <p14:creationId xmlns:p14="http://schemas.microsoft.com/office/powerpoint/2010/main" val="222665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94347"/>
            <a:ext cx="4186518" cy="584775"/>
          </a:xfrm>
          <a:prstGeom prst="rect">
            <a:avLst/>
          </a:prstGeom>
          <a:solidFill>
            <a:schemeClr val="bg1"/>
          </a:solidFill>
        </p:spPr>
        <p:txBody>
          <a:bodyPr wrap="square" rtlCol="0">
            <a:spAutoFit/>
          </a:bodyPr>
          <a:lstStyle/>
          <a:p>
            <a:r>
              <a:rPr lang="en-US" sz="3200" dirty="0"/>
              <a:t>Disclosure</a:t>
            </a:r>
          </a:p>
        </p:txBody>
      </p:sp>
      <p:pic>
        <p:nvPicPr>
          <p:cNvPr id="2050" name="Picture 2" descr="Image result for tim lash bias analysis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61" y="985125"/>
            <a:ext cx="3432866" cy="561639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572000" y="5021502"/>
            <a:ext cx="2976664" cy="1631216"/>
          </a:xfrm>
          <a:prstGeom prst="rect">
            <a:avLst/>
          </a:prstGeom>
          <a:noFill/>
        </p:spPr>
        <p:txBody>
          <a:bodyPr wrap="square" rtlCol="0">
            <a:spAutoFit/>
          </a:bodyPr>
          <a:lstStyle/>
          <a:p>
            <a:pPr algn="ctr"/>
            <a:r>
              <a:rPr lang="en-US" sz="2400" dirty="0"/>
              <a:t>Also, check out the SER playlists on this topic </a:t>
            </a:r>
          </a:p>
          <a:p>
            <a:pPr algn="ctr"/>
            <a:endParaRPr lang="en-US" sz="2800" dirty="0"/>
          </a:p>
        </p:txBody>
      </p:sp>
      <p:sp>
        <p:nvSpPr>
          <p:cNvPr id="3" name="Rectangle 2"/>
          <p:cNvSpPr/>
          <p:nvPr/>
        </p:nvSpPr>
        <p:spPr>
          <a:xfrm>
            <a:off x="3893856" y="6314164"/>
            <a:ext cx="4572000" cy="338554"/>
          </a:xfrm>
          <a:prstGeom prst="rect">
            <a:avLst/>
          </a:prstGeom>
          <a:solidFill>
            <a:schemeClr val="bg1"/>
          </a:solidFill>
        </p:spPr>
        <p:txBody>
          <a:bodyPr>
            <a:spAutoFit/>
          </a:bodyPr>
          <a:lstStyle/>
          <a:p>
            <a:pPr algn="ctr"/>
            <a:r>
              <a:rPr lang="en-US" sz="1600" dirty="0"/>
              <a:t>https://epiresearch.org/serlibrary/serplaylists/</a:t>
            </a:r>
          </a:p>
        </p:txBody>
      </p:sp>
      <p:pic>
        <p:nvPicPr>
          <p:cNvPr id="6" name="Picture 6" descr="t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830" y="66487"/>
            <a:ext cx="1762581" cy="235624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0" descr="https://epiresearch.org/wp-content/uploads/2015/01/mfox-1-300x200.jpg"/>
          <p:cNvPicPr>
            <a:picLocks noChangeAspect="1" noChangeArrowheads="1"/>
          </p:cNvPicPr>
          <p:nvPr/>
        </p:nvPicPr>
        <p:blipFill rotWithShape="1">
          <a:blip r:embed="rId4">
            <a:extLst>
              <a:ext uri="{28A0092B-C50C-407E-A947-70E740481C1C}">
                <a14:useLocalDpi xmlns:a14="http://schemas.microsoft.com/office/drawing/2010/main" val="0"/>
              </a:ext>
            </a:extLst>
          </a:blip>
          <a:srcRect l="23269" t="11576" r="24251"/>
          <a:stretch/>
        </p:blipFill>
        <p:spPr bwMode="auto">
          <a:xfrm>
            <a:off x="4123173" y="2549269"/>
            <a:ext cx="1962538" cy="220446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2" descr="Image result for jay kaufman ph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4986" y="2549269"/>
            <a:ext cx="2045678" cy="20727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248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233082"/>
            <a:ext cx="7587673" cy="584775"/>
          </a:xfrm>
          <a:prstGeom prst="rect">
            <a:avLst/>
          </a:prstGeom>
          <a:solidFill>
            <a:schemeClr val="bg1"/>
          </a:solidFill>
        </p:spPr>
        <p:txBody>
          <a:bodyPr wrap="square" rtlCol="0">
            <a:spAutoFit/>
          </a:bodyPr>
          <a:lstStyle/>
          <a:p>
            <a:r>
              <a:rPr lang="en-US" sz="3200" dirty="0"/>
              <a:t>Where to obtain bias parameters?</a:t>
            </a:r>
          </a:p>
        </p:txBody>
      </p:sp>
      <p:sp>
        <p:nvSpPr>
          <p:cNvPr id="6" name="TextBox 5"/>
          <p:cNvSpPr txBox="1"/>
          <p:nvPr/>
        </p:nvSpPr>
        <p:spPr>
          <a:xfrm>
            <a:off x="340658" y="1128677"/>
            <a:ext cx="8489305" cy="5078313"/>
          </a:xfrm>
          <a:prstGeom prst="rect">
            <a:avLst/>
          </a:prstGeom>
          <a:noFill/>
        </p:spPr>
        <p:txBody>
          <a:bodyPr wrap="square" rtlCol="0">
            <a:spAutoFit/>
          </a:bodyPr>
          <a:lstStyle/>
          <a:p>
            <a:pPr marL="285750" indent="-285750">
              <a:buFont typeface="Arial" panose="020B0604020202020204" pitchFamily="34" charset="0"/>
              <a:buChar char="•"/>
            </a:pPr>
            <a:r>
              <a:rPr lang="en-US" dirty="0"/>
              <a:t>Internal validation study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External sources (i.e., literature review, expert collaboration, educated guesses)</a:t>
            </a:r>
          </a:p>
        </p:txBody>
      </p:sp>
      <p:graphicFrame>
        <p:nvGraphicFramePr>
          <p:cNvPr id="2" name="Table 1"/>
          <p:cNvGraphicFramePr>
            <a:graphicFrameLocks noGrp="1"/>
          </p:cNvGraphicFramePr>
          <p:nvPr>
            <p:extLst>
              <p:ext uri="{D42A27DB-BD31-4B8C-83A1-F6EECF244321}">
                <p14:modId xmlns:p14="http://schemas.microsoft.com/office/powerpoint/2010/main" val="2044844723"/>
              </p:ext>
            </p:extLst>
          </p:nvPr>
        </p:nvGraphicFramePr>
        <p:xfrm>
          <a:off x="728586" y="1629952"/>
          <a:ext cx="8101377" cy="3388359"/>
        </p:xfrm>
        <a:graphic>
          <a:graphicData uri="http://schemas.openxmlformats.org/drawingml/2006/table">
            <a:tbl>
              <a:tblPr firstRow="1" bandRow="1">
                <a:tableStyleId>{8A107856-5554-42FB-B03E-39F5DBC370BA}</a:tableStyleId>
              </a:tblPr>
              <a:tblGrid>
                <a:gridCol w="299915">
                  <a:extLst>
                    <a:ext uri="{9D8B030D-6E8A-4147-A177-3AD203B41FA5}">
                      <a16:colId xmlns:a16="http://schemas.microsoft.com/office/drawing/2014/main" val="2162317860"/>
                    </a:ext>
                  </a:extLst>
                </a:gridCol>
                <a:gridCol w="3900731">
                  <a:extLst>
                    <a:ext uri="{9D8B030D-6E8A-4147-A177-3AD203B41FA5}">
                      <a16:colId xmlns:a16="http://schemas.microsoft.com/office/drawing/2014/main" val="4262657598"/>
                    </a:ext>
                  </a:extLst>
                </a:gridCol>
                <a:gridCol w="3900731">
                  <a:extLst>
                    <a:ext uri="{9D8B030D-6E8A-4147-A177-3AD203B41FA5}">
                      <a16:colId xmlns:a16="http://schemas.microsoft.com/office/drawing/2014/main" val="3390582095"/>
                    </a:ext>
                  </a:extLst>
                </a:gridCol>
              </a:tblGrid>
              <a:tr h="370840">
                <a:tc>
                  <a:txBody>
                    <a:bodyPr/>
                    <a:lstStyle/>
                    <a:p>
                      <a:endParaRPr lang="en-US" b="1" dirty="0"/>
                    </a:p>
                  </a:txBody>
                  <a:tcPr/>
                </a:tc>
                <a:tc>
                  <a:txBody>
                    <a:bodyPr/>
                    <a:lstStyle/>
                    <a:p>
                      <a:pPr algn="ctr"/>
                      <a:r>
                        <a:rPr lang="en-US" sz="1800" b="0" dirty="0"/>
                        <a:t>Strategy</a:t>
                      </a:r>
                    </a:p>
                  </a:txBody>
                  <a:tcPr/>
                </a:tc>
                <a:tc>
                  <a:txBody>
                    <a:bodyPr/>
                    <a:lstStyle/>
                    <a:p>
                      <a:pPr algn="ctr"/>
                      <a:r>
                        <a:rPr lang="en-US" sz="1800" b="0" dirty="0"/>
                        <a:t>Parameters</a:t>
                      </a:r>
                    </a:p>
                  </a:txBody>
                  <a:tcPr/>
                </a:tc>
                <a:extLst>
                  <a:ext uri="{0D108BD9-81ED-4DB2-BD59-A6C34878D82A}">
                    <a16:rowId xmlns:a16="http://schemas.microsoft.com/office/drawing/2014/main" val="953808759"/>
                  </a:ext>
                </a:extLst>
              </a:tr>
              <a:tr h="370840">
                <a:tc>
                  <a:txBody>
                    <a:bodyPr/>
                    <a:lstStyle/>
                    <a:p>
                      <a:r>
                        <a:rPr lang="en-US" b="1" dirty="0"/>
                        <a:t>1</a:t>
                      </a:r>
                    </a:p>
                  </a:txBody>
                  <a:tcPr/>
                </a:tc>
                <a:tc>
                  <a:txBody>
                    <a:bodyPr/>
                    <a:lstStyle/>
                    <a:p>
                      <a:pPr algn="ctr"/>
                      <a:r>
                        <a:rPr lang="en-US" sz="1800" b="0" dirty="0"/>
                        <a:t>Select individuals</a:t>
                      </a:r>
                      <a:r>
                        <a:rPr lang="en-US" sz="1800" b="0" baseline="0" dirty="0"/>
                        <a:t> based on misclassified exposure measurement</a:t>
                      </a:r>
                    </a:p>
                    <a:p>
                      <a:pPr algn="ctr"/>
                      <a:endParaRPr lang="en-US" sz="1800" b="0" dirty="0"/>
                    </a:p>
                  </a:txBody>
                  <a:tcPr/>
                </a:tc>
                <a:tc>
                  <a:txBody>
                    <a:bodyPr/>
                    <a:lstStyle/>
                    <a:p>
                      <a:pPr algn="ctr"/>
                      <a:r>
                        <a:rPr lang="en-US" sz="1800" b="0" dirty="0"/>
                        <a:t>PPV, NPV</a:t>
                      </a:r>
                    </a:p>
                  </a:txBody>
                  <a:tcPr/>
                </a:tc>
                <a:extLst>
                  <a:ext uri="{0D108BD9-81ED-4DB2-BD59-A6C34878D82A}">
                    <a16:rowId xmlns:a16="http://schemas.microsoft.com/office/drawing/2014/main" val="2265081576"/>
                  </a:ext>
                </a:extLst>
              </a:tr>
              <a:tr h="370840">
                <a:tc>
                  <a:txBody>
                    <a:bodyPr/>
                    <a:lstStyle/>
                    <a:p>
                      <a:r>
                        <a:rPr lang="en-US" b="1" dirty="0"/>
                        <a:t>2</a:t>
                      </a:r>
                    </a:p>
                  </a:txBody>
                  <a:tcPr/>
                </a:tc>
                <a:tc>
                  <a:txBody>
                    <a:bodyPr/>
                    <a:lstStyle/>
                    <a:p>
                      <a:pPr algn="ctr"/>
                      <a:r>
                        <a:rPr lang="en-US" sz="1800" b="0" dirty="0"/>
                        <a:t>Select</a:t>
                      </a:r>
                      <a:r>
                        <a:rPr lang="en-US" sz="1800" b="0" baseline="0" dirty="0"/>
                        <a:t> individuals based on true exposure status</a:t>
                      </a:r>
                    </a:p>
                    <a:p>
                      <a:pPr algn="ctr"/>
                      <a:endParaRPr lang="en-US" sz="1800" b="0" dirty="0"/>
                    </a:p>
                  </a:txBody>
                  <a:tcPr/>
                </a:tc>
                <a:tc>
                  <a:txBody>
                    <a:bodyPr/>
                    <a:lstStyle/>
                    <a:p>
                      <a:pPr algn="ctr"/>
                      <a:r>
                        <a:rPr lang="en-US" sz="1800" b="0" dirty="0"/>
                        <a:t>SE, SP</a:t>
                      </a:r>
                    </a:p>
                  </a:txBody>
                  <a:tcPr/>
                </a:tc>
                <a:extLst>
                  <a:ext uri="{0D108BD9-81ED-4DB2-BD59-A6C34878D82A}">
                    <a16:rowId xmlns:a16="http://schemas.microsoft.com/office/drawing/2014/main" val="3961546732"/>
                  </a:ext>
                </a:extLst>
              </a:tr>
              <a:tr h="370840">
                <a:tc>
                  <a:txBody>
                    <a:bodyPr/>
                    <a:lstStyle/>
                    <a:p>
                      <a:r>
                        <a:rPr lang="en-US" b="1" dirty="0"/>
                        <a:t>3</a:t>
                      </a:r>
                    </a:p>
                  </a:txBody>
                  <a:tcPr/>
                </a:tc>
                <a:tc>
                  <a:txBody>
                    <a:bodyPr/>
                    <a:lstStyle/>
                    <a:p>
                      <a:pPr algn="ctr"/>
                      <a:r>
                        <a:rPr lang="en-US" sz="1800" b="0" dirty="0"/>
                        <a:t>Select a</a:t>
                      </a:r>
                      <a:r>
                        <a:rPr lang="en-US" sz="1800" b="0" baseline="0" dirty="0"/>
                        <a:t> random sample of individuals </a:t>
                      </a:r>
                    </a:p>
                    <a:p>
                      <a:pPr algn="ctr"/>
                      <a:endParaRPr lang="en-US" sz="1800" b="0" dirty="0"/>
                    </a:p>
                  </a:txBody>
                  <a:tcPr/>
                </a:tc>
                <a:tc>
                  <a:txBody>
                    <a:bodyPr/>
                    <a:lstStyle/>
                    <a:p>
                      <a:pPr algn="ctr"/>
                      <a:r>
                        <a:rPr lang="en-US" sz="1800" b="0" dirty="0"/>
                        <a:t>PPV,</a:t>
                      </a:r>
                      <a:r>
                        <a:rPr lang="en-US" sz="1800" b="0" baseline="0" dirty="0"/>
                        <a:t> NPV, SE, SP</a:t>
                      </a:r>
                      <a:endParaRPr lang="en-US" sz="1800" b="0" dirty="0"/>
                    </a:p>
                  </a:txBody>
                  <a:tcPr/>
                </a:tc>
                <a:extLst>
                  <a:ext uri="{0D108BD9-81ED-4DB2-BD59-A6C34878D82A}">
                    <a16:rowId xmlns:a16="http://schemas.microsoft.com/office/drawing/2014/main" val="3035394460"/>
                  </a:ext>
                </a:extLst>
              </a:tr>
            </a:tbl>
          </a:graphicData>
        </a:graphic>
      </p:graphicFrame>
    </p:spTree>
    <p:extLst>
      <p:ext uri="{BB962C8B-B14F-4D97-AF65-F5344CB8AC3E}">
        <p14:creationId xmlns:p14="http://schemas.microsoft.com/office/powerpoint/2010/main" val="3245860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8834582" cy="584775"/>
          </a:xfrm>
          <a:prstGeom prst="rect">
            <a:avLst/>
          </a:prstGeom>
          <a:solidFill>
            <a:schemeClr val="bg1"/>
          </a:solidFill>
        </p:spPr>
        <p:txBody>
          <a:bodyPr wrap="square" rtlCol="0">
            <a:spAutoFit/>
          </a:bodyPr>
          <a:lstStyle/>
          <a:p>
            <a:r>
              <a:rPr lang="en-US" sz="3200" dirty="0"/>
              <a:t>Bias analysis </a:t>
            </a:r>
          </a:p>
        </p:txBody>
      </p:sp>
      <p:pic>
        <p:nvPicPr>
          <p:cNvPr id="2" name="Picture 1"/>
          <p:cNvPicPr>
            <a:picLocks noChangeAspect="1"/>
          </p:cNvPicPr>
          <p:nvPr/>
        </p:nvPicPr>
        <p:blipFill>
          <a:blip r:embed="rId3"/>
          <a:stretch>
            <a:fillRect/>
          </a:stretch>
        </p:blipFill>
        <p:spPr>
          <a:xfrm>
            <a:off x="430280" y="1710851"/>
            <a:ext cx="8556702" cy="1562407"/>
          </a:xfrm>
          <a:prstGeom prst="rect">
            <a:avLst/>
          </a:prstGeom>
        </p:spPr>
      </p:pic>
      <p:pic>
        <p:nvPicPr>
          <p:cNvPr id="3" name="Picture 2"/>
          <p:cNvPicPr>
            <a:picLocks noChangeAspect="1"/>
          </p:cNvPicPr>
          <p:nvPr/>
        </p:nvPicPr>
        <p:blipFill>
          <a:blip r:embed="rId4"/>
          <a:stretch>
            <a:fillRect/>
          </a:stretch>
        </p:blipFill>
        <p:spPr>
          <a:xfrm>
            <a:off x="430280" y="3909775"/>
            <a:ext cx="8478644" cy="1824970"/>
          </a:xfrm>
          <a:prstGeom prst="rect">
            <a:avLst/>
          </a:prstGeom>
        </p:spPr>
      </p:pic>
      <p:sp>
        <p:nvSpPr>
          <p:cNvPr id="6" name="TextBox 5"/>
          <p:cNvSpPr txBox="1"/>
          <p:nvPr/>
        </p:nvSpPr>
        <p:spPr>
          <a:xfrm>
            <a:off x="430280" y="1182029"/>
            <a:ext cx="2948540" cy="369332"/>
          </a:xfrm>
          <a:prstGeom prst="rect">
            <a:avLst/>
          </a:prstGeom>
          <a:noFill/>
        </p:spPr>
        <p:txBody>
          <a:bodyPr wrap="square" rtlCol="0">
            <a:spAutoFit/>
          </a:bodyPr>
          <a:lstStyle/>
          <a:p>
            <a:r>
              <a:rPr lang="en-US" b="1" dirty="0">
                <a:solidFill>
                  <a:schemeClr val="tx2"/>
                </a:solidFill>
              </a:rPr>
              <a:t>Observed 2x2 table</a:t>
            </a:r>
          </a:p>
        </p:txBody>
      </p:sp>
      <p:sp>
        <p:nvSpPr>
          <p:cNvPr id="7" name="TextBox 6"/>
          <p:cNvSpPr txBox="1"/>
          <p:nvPr/>
        </p:nvSpPr>
        <p:spPr>
          <a:xfrm>
            <a:off x="430279" y="3479104"/>
            <a:ext cx="4186326" cy="369332"/>
          </a:xfrm>
          <a:prstGeom prst="rect">
            <a:avLst/>
          </a:prstGeom>
          <a:noFill/>
        </p:spPr>
        <p:txBody>
          <a:bodyPr wrap="square" rtlCol="0">
            <a:spAutoFit/>
          </a:bodyPr>
          <a:lstStyle/>
          <a:p>
            <a:r>
              <a:rPr lang="en-US" b="1" dirty="0">
                <a:solidFill>
                  <a:schemeClr val="tx2"/>
                </a:solidFill>
              </a:rPr>
              <a:t>Misclassification corrected 2x2 table</a:t>
            </a:r>
          </a:p>
        </p:txBody>
      </p:sp>
      <p:sp>
        <p:nvSpPr>
          <p:cNvPr id="8" name="TextBox 7"/>
          <p:cNvSpPr txBox="1"/>
          <p:nvPr/>
        </p:nvSpPr>
        <p:spPr>
          <a:xfrm>
            <a:off x="430280" y="6411951"/>
            <a:ext cx="3189248" cy="338554"/>
          </a:xfrm>
          <a:prstGeom prst="rect">
            <a:avLst/>
          </a:prstGeom>
          <a:noFill/>
        </p:spPr>
        <p:txBody>
          <a:bodyPr wrap="square" rtlCol="0">
            <a:spAutoFit/>
          </a:bodyPr>
          <a:lstStyle/>
          <a:p>
            <a:r>
              <a:rPr lang="en-US" sz="1600" dirty="0"/>
              <a:t>(Banack et al., 2018)</a:t>
            </a:r>
          </a:p>
        </p:txBody>
      </p:sp>
    </p:spTree>
    <p:extLst>
      <p:ext uri="{BB962C8B-B14F-4D97-AF65-F5344CB8AC3E}">
        <p14:creationId xmlns:p14="http://schemas.microsoft.com/office/powerpoint/2010/main" val="2579518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8834582" cy="584775"/>
          </a:xfrm>
          <a:prstGeom prst="rect">
            <a:avLst/>
          </a:prstGeom>
          <a:solidFill>
            <a:schemeClr val="bg1"/>
          </a:solidFill>
        </p:spPr>
        <p:txBody>
          <a:bodyPr wrap="square" rtlCol="0">
            <a:spAutoFit/>
          </a:bodyPr>
          <a:lstStyle/>
          <a:p>
            <a:r>
              <a:rPr lang="en-US" sz="3200" dirty="0"/>
              <a:t>Example: Race and obesity</a:t>
            </a:r>
          </a:p>
        </p:txBody>
      </p:sp>
      <p:sp>
        <p:nvSpPr>
          <p:cNvPr id="6" name="Rectangle 5"/>
          <p:cNvSpPr/>
          <p:nvPr/>
        </p:nvSpPr>
        <p:spPr>
          <a:xfrm>
            <a:off x="461818" y="2691470"/>
            <a:ext cx="9144000" cy="3108543"/>
          </a:xfrm>
          <a:prstGeom prst="rect">
            <a:avLst/>
          </a:prstGeom>
        </p:spPr>
        <p:txBody>
          <a:bodyPr wrap="square">
            <a:spAutoFit/>
          </a:bodyPr>
          <a:lstStyle/>
          <a:p>
            <a:r>
              <a:rPr lang="en-US" sz="1400" dirty="0">
                <a:latin typeface="Courier New" panose="02070309020205020404" pitchFamily="49" charset="0"/>
                <a:cs typeface="Courier New" panose="02070309020205020404" pitchFamily="49" charset="0"/>
              </a:rPr>
              <a:t>                 |                        |</a:t>
            </a:r>
          </a:p>
          <a:p>
            <a:r>
              <a:rPr lang="en-US" sz="1400" dirty="0">
                <a:latin typeface="Courier New" panose="02070309020205020404" pitchFamily="49" charset="0"/>
                <a:cs typeface="Courier New" panose="02070309020205020404" pitchFamily="49" charset="0"/>
              </a:rPr>
              <a:t>                 |   Black        White   |      Total</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Obese |      2670        7957  |      10627</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Nonobese</a:t>
            </a:r>
            <a:r>
              <a:rPr lang="en-US" sz="1400" dirty="0">
                <a:latin typeface="Courier New" panose="02070309020205020404" pitchFamily="49" charset="0"/>
                <a:cs typeface="Courier New" panose="02070309020205020404" pitchFamily="49" charset="0"/>
              </a:rPr>
              <a:t> |      4357       18710  |      23067</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Total |      7027       26667  |      33694</a:t>
            </a:r>
          </a:p>
          <a:p>
            <a:r>
              <a:rPr lang="en-US" sz="1400" dirty="0">
                <a:latin typeface="Courier New" panose="02070309020205020404" pitchFamily="49" charset="0"/>
                <a:cs typeface="Courier New" panose="02070309020205020404" pitchFamily="49" charset="0"/>
              </a:rPr>
              <a:t>                 |                        |</a:t>
            </a:r>
          </a:p>
          <a:p>
            <a:r>
              <a:rPr lang="en-US" sz="1400" dirty="0">
                <a:latin typeface="Courier New" panose="02070309020205020404" pitchFamily="49" charset="0"/>
                <a:cs typeface="Courier New" panose="02070309020205020404" pitchFamily="49" charset="0"/>
              </a:rPr>
              <a:t>            Risk |   .379963    .2983838  |   .3153974</a:t>
            </a:r>
          </a:p>
          <a:p>
            <a:r>
              <a:rPr lang="en-US" sz="1400" dirty="0">
                <a:latin typeface="Courier New" panose="02070309020205020404" pitchFamily="49" charset="0"/>
                <a:cs typeface="Courier New" panose="02070309020205020404" pitchFamily="49" charset="0"/>
              </a:rPr>
              <a:t>                 |                        |</a:t>
            </a:r>
          </a:p>
          <a:p>
            <a:r>
              <a:rPr lang="en-US" sz="1400" dirty="0">
                <a:latin typeface="Courier New" panose="02070309020205020404" pitchFamily="49" charset="0"/>
                <a:cs typeface="Courier New" panose="02070309020205020404" pitchFamily="49" charset="0"/>
              </a:rPr>
              <a:t>                 |      Point estimate    |    [95% Conf. Interval]</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Risk ratio |         1.273404       |    1.229504    1.318871 </a:t>
            </a:r>
          </a:p>
          <a:p>
            <a:r>
              <a:rPr lang="en-US" sz="1400" dirty="0">
                <a:latin typeface="Courier New" panose="02070309020205020404" pitchFamily="49" charset="0"/>
                <a:cs typeface="Courier New" panose="02070309020205020404" pitchFamily="49" charset="0"/>
              </a:rPr>
              <a:t> </a:t>
            </a:r>
          </a:p>
        </p:txBody>
      </p:sp>
      <p:sp>
        <p:nvSpPr>
          <p:cNvPr id="7" name="TextBox 6"/>
          <p:cNvSpPr txBox="1"/>
          <p:nvPr/>
        </p:nvSpPr>
        <p:spPr>
          <a:xfrm>
            <a:off x="323273" y="1052945"/>
            <a:ext cx="7813963" cy="1200329"/>
          </a:xfrm>
          <a:prstGeom prst="rect">
            <a:avLst/>
          </a:prstGeom>
          <a:noFill/>
        </p:spPr>
        <p:txBody>
          <a:bodyPr wrap="square" rtlCol="0">
            <a:spAutoFit/>
          </a:bodyPr>
          <a:lstStyle/>
          <a:p>
            <a:r>
              <a:rPr lang="en-US" dirty="0"/>
              <a:t>You’re conducting a study to explore the relationship between race (exposure) and obesity (outcome)</a:t>
            </a:r>
          </a:p>
          <a:p>
            <a:endParaRPr lang="en-US" dirty="0"/>
          </a:p>
          <a:p>
            <a:r>
              <a:rPr lang="en-US" dirty="0"/>
              <a:t>All that is available in the dataset is self-report BMI. </a:t>
            </a:r>
          </a:p>
        </p:txBody>
      </p:sp>
    </p:spTree>
    <p:extLst>
      <p:ext uri="{BB962C8B-B14F-4D97-AF65-F5344CB8AC3E}">
        <p14:creationId xmlns:p14="http://schemas.microsoft.com/office/powerpoint/2010/main" val="30269364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5360894" cy="584775"/>
          </a:xfrm>
          <a:prstGeom prst="rect">
            <a:avLst/>
          </a:prstGeom>
          <a:solidFill>
            <a:schemeClr val="bg1"/>
          </a:solidFill>
        </p:spPr>
        <p:txBody>
          <a:bodyPr wrap="square" rtlCol="0">
            <a:spAutoFit/>
          </a:bodyPr>
          <a:lstStyle/>
          <a:p>
            <a:r>
              <a:rPr lang="en-US" sz="3200" dirty="0"/>
              <a:t>Validation Study</a:t>
            </a:r>
          </a:p>
        </p:txBody>
      </p:sp>
      <p:sp>
        <p:nvSpPr>
          <p:cNvPr id="5" name="TextBox 4"/>
          <p:cNvSpPr txBox="1"/>
          <p:nvPr/>
        </p:nvSpPr>
        <p:spPr>
          <a:xfrm>
            <a:off x="535710" y="1102929"/>
            <a:ext cx="7813963" cy="1477328"/>
          </a:xfrm>
          <a:prstGeom prst="rect">
            <a:avLst/>
          </a:prstGeom>
          <a:noFill/>
        </p:spPr>
        <p:txBody>
          <a:bodyPr wrap="square" rtlCol="0">
            <a:spAutoFit/>
          </a:bodyPr>
          <a:lstStyle/>
          <a:p>
            <a:r>
              <a:rPr lang="en-US" dirty="0"/>
              <a:t>After taking a QBA workshop, you decide to conduct a validation study to examine potential non-differential misclassification of the outcome in your study (self-report BMI) :</a:t>
            </a:r>
          </a:p>
          <a:p>
            <a:endParaRPr lang="en-US" dirty="0">
              <a:latin typeface="Courier New" panose="02070309020205020404" pitchFamily="49" charset="0"/>
              <a:cs typeface="Courier New" panose="02070309020205020404" pitchFamily="49" charset="0"/>
            </a:endParaRPr>
          </a:p>
          <a:p>
            <a:endParaRPr lang="en-US" dirty="0"/>
          </a:p>
        </p:txBody>
      </p:sp>
      <p:sp>
        <p:nvSpPr>
          <p:cNvPr id="7" name="Rectangle 6"/>
          <p:cNvSpPr/>
          <p:nvPr/>
        </p:nvSpPr>
        <p:spPr>
          <a:xfrm>
            <a:off x="806044" y="2150757"/>
            <a:ext cx="8699794" cy="2800766"/>
          </a:xfrm>
          <a:prstGeom prst="rect">
            <a:avLst/>
          </a:prstGeom>
        </p:spPr>
        <p:txBody>
          <a:bodyPr wrap="square">
            <a:spAutoFit/>
          </a:bodyPr>
          <a:lstStyle/>
          <a:p>
            <a:endParaRPr lang="en-US" sz="2200" dirty="0"/>
          </a:p>
          <a:p>
            <a:r>
              <a:rPr lang="en-US" sz="2200" dirty="0">
                <a:latin typeface="Courier New" panose="02070309020205020404" pitchFamily="49" charset="0"/>
                <a:cs typeface="Courier New" panose="02070309020205020404" pitchFamily="49" charset="0"/>
              </a:rPr>
              <a:t>           |         </a:t>
            </a:r>
            <a:r>
              <a:rPr lang="en-US" sz="2200" dirty="0" err="1">
                <a:latin typeface="Courier New" panose="02070309020205020404" pitchFamily="49" charset="0"/>
                <a:cs typeface="Courier New" panose="02070309020205020404" pitchFamily="49" charset="0"/>
              </a:rPr>
              <a:t>ob_m</a:t>
            </a:r>
            <a:endParaRPr lang="en-US" sz="2200" dirty="0">
              <a:latin typeface="Courier New" panose="02070309020205020404" pitchFamily="49" charset="0"/>
              <a:cs typeface="Courier New" panose="02070309020205020404" pitchFamily="49" charset="0"/>
            </a:endParaRP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ob_sr</a:t>
            </a:r>
            <a:r>
              <a:rPr lang="en-US" sz="2200" dirty="0">
                <a:latin typeface="Courier New" panose="02070309020205020404" pitchFamily="49" charset="0"/>
                <a:cs typeface="Courier New" panose="02070309020205020404" pitchFamily="49" charset="0"/>
              </a:rPr>
              <a:t> |      1          0    |  	-----------------------------|</a:t>
            </a:r>
          </a:p>
          <a:p>
            <a:r>
              <a:rPr lang="en-US" sz="2200" dirty="0">
                <a:latin typeface="Courier New" panose="02070309020205020404" pitchFamily="49" charset="0"/>
                <a:cs typeface="Courier New" panose="02070309020205020404" pitchFamily="49" charset="0"/>
              </a:rPr>
              <a:t>      1    |     9,279     1,348  |</a:t>
            </a:r>
          </a:p>
          <a:p>
            <a:r>
              <a:rPr lang="en-US" sz="2200" dirty="0">
                <a:latin typeface="Courier New" panose="02070309020205020404" pitchFamily="49" charset="0"/>
                <a:cs typeface="Courier New" panose="02070309020205020404" pitchFamily="49" charset="0"/>
              </a:rPr>
              <a:t>      0    |     2,486     20,581 |</a:t>
            </a:r>
          </a:p>
          <a:p>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a:t>
            </a:r>
            <a:endParaRPr lang="en-US" sz="2200" dirty="0"/>
          </a:p>
        </p:txBody>
      </p:sp>
      <p:sp>
        <p:nvSpPr>
          <p:cNvPr id="2" name="TextBox 1"/>
          <p:cNvSpPr txBox="1"/>
          <p:nvPr/>
        </p:nvSpPr>
        <p:spPr>
          <a:xfrm>
            <a:off x="0" y="4979193"/>
            <a:ext cx="9144000" cy="400110"/>
          </a:xfrm>
          <a:prstGeom prst="rect">
            <a:avLst/>
          </a:prstGeom>
          <a:noFill/>
        </p:spPr>
        <p:txBody>
          <a:bodyPr wrap="square" rtlCol="0">
            <a:spAutoFit/>
          </a:bodyPr>
          <a:lstStyle/>
          <a:p>
            <a:pPr algn="ctr"/>
            <a:r>
              <a:rPr lang="en-US" sz="2000" dirty="0"/>
              <a:t>Use this table to calculate sensitivity, specificity, PPV, and NPV</a:t>
            </a:r>
          </a:p>
        </p:txBody>
      </p:sp>
    </p:spTree>
    <p:extLst>
      <p:ext uri="{BB962C8B-B14F-4D97-AF65-F5344CB8AC3E}">
        <p14:creationId xmlns:p14="http://schemas.microsoft.com/office/powerpoint/2010/main" val="1967995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a:t>
            </a:r>
            <a:r>
              <a:rPr lang="en-US" sz="3200" dirty="0" err="1"/>
              <a:t>Diagt</a:t>
            </a:r>
            <a:r>
              <a:rPr lang="en-US" sz="3200" dirty="0"/>
              <a:t>- command</a:t>
            </a:r>
          </a:p>
        </p:txBody>
      </p:sp>
      <p:sp>
        <p:nvSpPr>
          <p:cNvPr id="2" name="Rectangle 1"/>
          <p:cNvSpPr/>
          <p:nvPr/>
        </p:nvSpPr>
        <p:spPr>
          <a:xfrm>
            <a:off x="-1" y="1305342"/>
            <a:ext cx="9005455" cy="3416320"/>
          </a:xfrm>
          <a:prstGeom prst="rect">
            <a:avLst/>
          </a:prstGeom>
        </p:spPr>
        <p:txBody>
          <a:bodyPr wrap="square">
            <a:spAutoFit/>
          </a:bodyPr>
          <a:lstStyle/>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Report summary statistics for diagnostic tests compared to true disease status</a:t>
            </a:r>
          </a:p>
          <a:p>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diagt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diagvar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testvar</a:t>
            </a:r>
            <a:r>
              <a:rPr lang="en-US" dirty="0">
                <a:latin typeface="Courier New" panose="02070309020205020404" pitchFamily="49" charset="0"/>
                <a:cs typeface="Courier New" panose="02070309020205020404" pitchFamily="49" charset="0"/>
              </a:rPr>
              <a:t> [weight] [if </a:t>
            </a:r>
            <a:r>
              <a:rPr lang="en-US" dirty="0" err="1">
                <a:latin typeface="Courier New" panose="02070309020205020404" pitchFamily="49" charset="0"/>
                <a:cs typeface="Courier New" panose="02070309020205020404" pitchFamily="49" charset="0"/>
              </a:rPr>
              <a:t>exp</a:t>
            </a:r>
            <a:r>
              <a:rPr lang="en-US" dirty="0">
                <a:latin typeface="Courier New" panose="02070309020205020404" pitchFamily="49" charset="0"/>
                <a:cs typeface="Courier New" panose="02070309020205020404" pitchFamily="49" charset="0"/>
              </a:rPr>
              <a:t>] [in range] [, </a:t>
            </a:r>
            <a:r>
              <a:rPr lang="en-US" dirty="0" err="1">
                <a:latin typeface="Courier New" panose="02070309020205020404" pitchFamily="49" charset="0"/>
                <a:cs typeface="Courier New" panose="02070309020205020404" pitchFamily="49" charset="0"/>
              </a:rPr>
              <a:t>prev</a:t>
            </a:r>
            <a:r>
              <a:rPr lang="en-US" dirty="0">
                <a:latin typeface="Courier New" panose="02070309020205020404" pitchFamily="49" charset="0"/>
                <a:cs typeface="Courier New" panose="02070309020205020404" pitchFamily="49" charset="0"/>
              </a:rPr>
              <a:t>(#) level(#) </a:t>
            </a:r>
          </a:p>
          <a:p>
            <a:r>
              <a:rPr lang="en-US" dirty="0">
                <a:latin typeface="Courier New" panose="02070309020205020404" pitchFamily="49" charset="0"/>
                <a:cs typeface="Courier New" panose="02070309020205020404" pitchFamily="49" charset="0"/>
              </a:rPr>
              <a:t>                </a:t>
            </a:r>
          </a:p>
          <a:p>
            <a:r>
              <a:rPr lang="en-US" dirty="0" err="1">
                <a:latin typeface="Courier New" panose="02070309020205020404" pitchFamily="49" charset="0"/>
                <a:cs typeface="Courier New" panose="02070309020205020404" pitchFamily="49" charset="0"/>
              </a:rPr>
              <a:t>diagti</a:t>
            </a:r>
            <a:r>
              <a:rPr lang="en-US" dirty="0">
                <a:latin typeface="Courier New" panose="02070309020205020404" pitchFamily="49" charset="0"/>
                <a:cs typeface="Courier New" panose="02070309020205020404" pitchFamily="49" charset="0"/>
              </a:rPr>
              <a:t> #a #b #c #d [, </a:t>
            </a:r>
            <a:r>
              <a:rPr lang="en-US" dirty="0" err="1">
                <a:latin typeface="Courier New" panose="02070309020205020404" pitchFamily="49" charset="0"/>
                <a:cs typeface="Courier New" panose="02070309020205020404" pitchFamily="49" charset="0"/>
              </a:rPr>
              <a:t>prev</a:t>
            </a:r>
            <a:r>
              <a:rPr lang="en-US" dirty="0">
                <a:latin typeface="Courier New" panose="02070309020205020404" pitchFamily="49" charset="0"/>
                <a:cs typeface="Courier New" panose="02070309020205020404" pitchFamily="49" charset="0"/>
              </a:rPr>
              <a:t>(#) level(#) </a:t>
            </a: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p:txBody>
      </p:sp>
      <p:sp>
        <p:nvSpPr>
          <p:cNvPr id="3" name="Rectangle 2"/>
          <p:cNvSpPr/>
          <p:nvPr/>
        </p:nvSpPr>
        <p:spPr>
          <a:xfrm>
            <a:off x="2033081" y="4707709"/>
            <a:ext cx="4572000" cy="2031325"/>
          </a:xfrm>
          <a:prstGeom prst="rect">
            <a:avLst/>
          </a:prstGeom>
        </p:spPr>
        <p:txBody>
          <a:bodyPr>
            <a:spAutoFit/>
          </a:bodyPr>
          <a:lstStyle/>
          <a:p>
            <a:r>
              <a:rPr lang="en-US" b="1" u="sng" dirty="0" err="1">
                <a:latin typeface="Arial" panose="020B0604020202020204" pitchFamily="34" charset="0"/>
                <a:cs typeface="Arial" panose="020B0604020202020204" pitchFamily="34" charset="0"/>
              </a:rPr>
              <a:t>diagvar</a:t>
            </a:r>
            <a:r>
              <a:rPr lang="en-US" dirty="0">
                <a:latin typeface="Arial" panose="020B0604020202020204" pitchFamily="34" charset="0"/>
                <a:cs typeface="Arial" panose="020B0604020202020204" pitchFamily="34" charset="0"/>
              </a:rPr>
              <a:t> is the variable which contains the real status (“truth”) of the patient</a:t>
            </a:r>
          </a:p>
          <a:p>
            <a:endParaRPr lang="en-US" b="1" u="sng" dirty="0">
              <a:latin typeface="Arial" panose="020B0604020202020204" pitchFamily="34" charset="0"/>
              <a:cs typeface="Arial" panose="020B0604020202020204" pitchFamily="34" charset="0"/>
            </a:endParaRPr>
          </a:p>
          <a:p>
            <a:endParaRPr lang="en-US" b="1" u="sng" dirty="0">
              <a:latin typeface="Arial" panose="020B0604020202020204" pitchFamily="34" charset="0"/>
              <a:cs typeface="Arial" panose="020B0604020202020204" pitchFamily="34" charset="0"/>
            </a:endParaRPr>
          </a:p>
          <a:p>
            <a:r>
              <a:rPr lang="en-US" b="1" u="sng" dirty="0" err="1">
                <a:latin typeface="Arial" panose="020B0604020202020204" pitchFamily="34" charset="0"/>
                <a:cs typeface="Arial" panose="020B0604020202020204" pitchFamily="34" charset="0"/>
              </a:rPr>
              <a:t>testvar</a:t>
            </a:r>
            <a:r>
              <a:rPr lang="en-US" dirty="0">
                <a:latin typeface="Arial" panose="020B0604020202020204" pitchFamily="34" charset="0"/>
                <a:cs typeface="Arial" panose="020B0604020202020204" pitchFamily="34" charset="0"/>
              </a:rPr>
              <a:t> is the variable which identifies the result of the diagnostic test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745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a:t>
            </a:r>
            <a:r>
              <a:rPr lang="en-US" sz="3200" dirty="0" err="1"/>
              <a:t>Diagt</a:t>
            </a:r>
            <a:r>
              <a:rPr lang="en-US" sz="3200" dirty="0"/>
              <a:t>-</a:t>
            </a:r>
          </a:p>
        </p:txBody>
      </p:sp>
      <p:sp>
        <p:nvSpPr>
          <p:cNvPr id="2" name="Rectangle 1"/>
          <p:cNvSpPr/>
          <p:nvPr/>
        </p:nvSpPr>
        <p:spPr>
          <a:xfrm>
            <a:off x="152401" y="948690"/>
            <a:ext cx="9416472" cy="5909310"/>
          </a:xfrm>
          <a:prstGeom prst="rect">
            <a:avLst/>
          </a:prstGeom>
          <a:solidFill>
            <a:schemeClr val="bg1"/>
          </a:solidFill>
        </p:spPr>
        <p:txBody>
          <a:bodyPr wrap="square">
            <a:spAutoFit/>
          </a:bodyPr>
          <a:lstStyle/>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diagt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obm</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obsr</a:t>
            </a:r>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obsr</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obm</a:t>
            </a:r>
            <a:r>
              <a:rPr lang="en-US" sz="1400" dirty="0">
                <a:latin typeface="Courier New" panose="02070309020205020404" pitchFamily="49" charset="0"/>
                <a:cs typeface="Courier New" panose="02070309020205020404" pitchFamily="49" charset="0"/>
              </a:rPr>
              <a:t> |      Pos.       Neg. |     Total</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Abnormal |     9,279      2,486 |    11,765 </a:t>
            </a:r>
          </a:p>
          <a:p>
            <a:r>
              <a:rPr lang="en-US" sz="1400" dirty="0">
                <a:latin typeface="Courier New" panose="02070309020205020404" pitchFamily="49" charset="0"/>
                <a:cs typeface="Courier New" panose="02070309020205020404" pitchFamily="49" charset="0"/>
              </a:rPr>
              <a:t>    Normal |     1,348     20,581 |    21,929 </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Total |    10,627     23,067 |    33,694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True abnormal diagnosis defined as </a:t>
            </a:r>
            <a:r>
              <a:rPr lang="en-US" sz="1400" dirty="0" err="1">
                <a:latin typeface="Courier New" panose="02070309020205020404" pitchFamily="49" charset="0"/>
                <a:cs typeface="Courier New" panose="02070309020205020404" pitchFamily="49" charset="0"/>
              </a:rPr>
              <a:t>obm</a:t>
            </a:r>
            <a:r>
              <a:rPr lang="en-US" sz="1400" dirty="0">
                <a:latin typeface="Courier New" panose="02070309020205020404" pitchFamily="49" charset="0"/>
                <a:cs typeface="Courier New" panose="02070309020205020404" pitchFamily="49" charset="0"/>
              </a:rPr>
              <a:t> = 1</a:t>
            </a:r>
          </a:p>
          <a:p>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[95% Confidence Interval]</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Prevalence                         </a:t>
            </a:r>
            <a:r>
              <a:rPr lang="en-US" sz="1400" dirty="0" err="1">
                <a:latin typeface="Courier New" panose="02070309020205020404" pitchFamily="49" charset="0"/>
                <a:cs typeface="Courier New" panose="02070309020205020404" pitchFamily="49" charset="0"/>
              </a:rPr>
              <a:t>Pr</a:t>
            </a:r>
            <a:r>
              <a:rPr lang="en-US" sz="1400" dirty="0">
                <a:latin typeface="Courier New" panose="02070309020205020404" pitchFamily="49" charset="0"/>
                <a:cs typeface="Courier New" panose="02070309020205020404" pitchFamily="49" charset="0"/>
              </a:rPr>
              <a:t>(A)       35%       34%      35.4%</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Sensitivity                      </a:t>
            </a:r>
            <a:r>
              <a:rPr lang="en-US" sz="1400" dirty="0" err="1">
                <a:latin typeface="Courier New" panose="02070309020205020404" pitchFamily="49" charset="0"/>
                <a:cs typeface="Courier New" panose="02070309020205020404" pitchFamily="49" charset="0"/>
              </a:rPr>
              <a:t>Pr</a:t>
            </a:r>
            <a:r>
              <a:rPr lang="en-US" sz="1400" dirty="0">
                <a:latin typeface="Courier New" panose="02070309020205020404" pitchFamily="49" charset="0"/>
                <a:cs typeface="Courier New" panose="02070309020205020404" pitchFamily="49" charset="0"/>
              </a:rPr>
              <a:t>(+|A)     78.9%     78.1%     79.6%</a:t>
            </a:r>
          </a:p>
          <a:p>
            <a:r>
              <a:rPr lang="en-US" sz="1400" dirty="0">
                <a:latin typeface="Courier New" panose="02070309020205020404" pitchFamily="49" charset="0"/>
                <a:cs typeface="Courier New" panose="02070309020205020404" pitchFamily="49" charset="0"/>
              </a:rPr>
              <a:t>Specificity                      </a:t>
            </a:r>
            <a:r>
              <a:rPr lang="en-US" sz="1400" dirty="0" err="1">
                <a:latin typeface="Courier New" panose="02070309020205020404" pitchFamily="49" charset="0"/>
                <a:cs typeface="Courier New" panose="02070309020205020404" pitchFamily="49" charset="0"/>
              </a:rPr>
              <a:t>Pr</a:t>
            </a:r>
            <a:r>
              <a:rPr lang="en-US" sz="1400" dirty="0">
                <a:latin typeface="Courier New" panose="02070309020205020404" pitchFamily="49" charset="0"/>
                <a:cs typeface="Courier New" panose="02070309020205020404" pitchFamily="49" charset="0"/>
              </a:rPr>
              <a:t>(-|N)     93.9%     93.5%     94.2%</a:t>
            </a:r>
          </a:p>
          <a:p>
            <a:r>
              <a:rPr lang="en-US" sz="1400" dirty="0">
                <a:latin typeface="Courier New" panose="02070309020205020404" pitchFamily="49" charset="0"/>
                <a:cs typeface="Courier New" panose="02070309020205020404" pitchFamily="49" charset="0"/>
              </a:rPr>
              <a:t>ROC area               (Sens. + Spec.)/2      .864       .86      .868 </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Likelihood ratio (+)     </a:t>
            </a:r>
            <a:r>
              <a:rPr lang="en-US" sz="1400" dirty="0" err="1">
                <a:latin typeface="Courier New" panose="02070309020205020404" pitchFamily="49" charset="0"/>
                <a:cs typeface="Courier New" panose="02070309020205020404" pitchFamily="49" charset="0"/>
              </a:rPr>
              <a:t>Pr</a:t>
            </a:r>
            <a:r>
              <a:rPr lang="en-US" sz="1400" dirty="0">
                <a:latin typeface="Courier New" panose="02070309020205020404" pitchFamily="49" charset="0"/>
                <a:cs typeface="Courier New" panose="02070309020205020404" pitchFamily="49" charset="0"/>
              </a:rPr>
              <a:t>(+|A)/</a:t>
            </a:r>
            <a:r>
              <a:rPr lang="en-US" sz="1400" dirty="0" err="1">
                <a:latin typeface="Courier New" panose="02070309020205020404" pitchFamily="49" charset="0"/>
                <a:cs typeface="Courier New" panose="02070309020205020404" pitchFamily="49" charset="0"/>
              </a:rPr>
              <a:t>Pr</a:t>
            </a:r>
            <a:r>
              <a:rPr lang="en-US" sz="1400" dirty="0">
                <a:latin typeface="Courier New" panose="02070309020205020404" pitchFamily="49" charset="0"/>
                <a:cs typeface="Courier New" panose="02070309020205020404" pitchFamily="49" charset="0"/>
              </a:rPr>
              <a:t>(+|N)      12.8      12.2      13.5 </a:t>
            </a:r>
          </a:p>
          <a:p>
            <a:r>
              <a:rPr lang="en-US" sz="1400" dirty="0">
                <a:latin typeface="Courier New" panose="02070309020205020404" pitchFamily="49" charset="0"/>
                <a:cs typeface="Courier New" panose="02070309020205020404" pitchFamily="49" charset="0"/>
              </a:rPr>
              <a:t>Likelihood ratio (-)     </a:t>
            </a:r>
            <a:r>
              <a:rPr lang="en-US" sz="1400" dirty="0" err="1">
                <a:latin typeface="Courier New" panose="02070309020205020404" pitchFamily="49" charset="0"/>
                <a:cs typeface="Courier New" panose="02070309020205020404" pitchFamily="49" charset="0"/>
              </a:rPr>
              <a:t>Pr</a:t>
            </a:r>
            <a:r>
              <a:rPr lang="en-US" sz="1400" dirty="0">
                <a:latin typeface="Courier New" panose="02070309020205020404" pitchFamily="49" charset="0"/>
                <a:cs typeface="Courier New" panose="02070309020205020404" pitchFamily="49" charset="0"/>
              </a:rPr>
              <a:t>(-|A)/</a:t>
            </a:r>
            <a:r>
              <a:rPr lang="en-US" sz="1400" dirty="0" err="1">
                <a:latin typeface="Courier New" panose="02070309020205020404" pitchFamily="49" charset="0"/>
                <a:cs typeface="Courier New" panose="02070309020205020404" pitchFamily="49" charset="0"/>
              </a:rPr>
              <a:t>Pr</a:t>
            </a:r>
            <a:r>
              <a:rPr lang="en-US" sz="1400" dirty="0">
                <a:latin typeface="Courier New" panose="02070309020205020404" pitchFamily="49" charset="0"/>
                <a:cs typeface="Courier New" panose="02070309020205020404" pitchFamily="49" charset="0"/>
              </a:rPr>
              <a:t>(-|N)      .225      .217      .233 </a:t>
            </a:r>
          </a:p>
          <a:p>
            <a:r>
              <a:rPr lang="en-US" sz="1400" dirty="0">
                <a:latin typeface="Courier New" panose="02070309020205020404" pitchFamily="49" charset="0"/>
                <a:cs typeface="Courier New" panose="02070309020205020404" pitchFamily="49" charset="0"/>
              </a:rPr>
              <a:t>Odds ratio                   LR(+)/LR(-)        57      53.1      61.2 </a:t>
            </a:r>
          </a:p>
          <a:p>
            <a:r>
              <a:rPr lang="en-US" sz="1400" dirty="0">
                <a:latin typeface="Courier New" panose="02070309020205020404" pitchFamily="49" charset="0"/>
                <a:cs typeface="Courier New" panose="02070309020205020404" pitchFamily="49" charset="0"/>
              </a:rPr>
              <a:t>Positive predictive value        </a:t>
            </a:r>
            <a:r>
              <a:rPr lang="en-US" sz="1400" dirty="0" err="1">
                <a:latin typeface="Courier New" panose="02070309020205020404" pitchFamily="49" charset="0"/>
                <a:cs typeface="Courier New" panose="02070309020205020404" pitchFamily="49" charset="0"/>
              </a:rPr>
              <a:t>Pr</a:t>
            </a:r>
            <a:r>
              <a:rPr lang="en-US" sz="1400" dirty="0">
                <a:latin typeface="Courier New" panose="02070309020205020404" pitchFamily="49" charset="0"/>
                <a:cs typeface="Courier New" panose="02070309020205020404" pitchFamily="49" charset="0"/>
              </a:rPr>
              <a:t>(A|+)     87.3%     86.7%     87.9% </a:t>
            </a:r>
          </a:p>
          <a:p>
            <a:r>
              <a:rPr lang="en-US" sz="1400" dirty="0">
                <a:latin typeface="Courier New" panose="02070309020205020404" pitchFamily="49" charset="0"/>
                <a:cs typeface="Courier New" panose="02070309020205020404" pitchFamily="49" charset="0"/>
              </a:rPr>
              <a:t>Negative predictive value        </a:t>
            </a:r>
            <a:r>
              <a:rPr lang="en-US" sz="1400" dirty="0" err="1">
                <a:latin typeface="Courier New" panose="02070309020205020404" pitchFamily="49" charset="0"/>
                <a:cs typeface="Courier New" panose="02070309020205020404" pitchFamily="49" charset="0"/>
              </a:rPr>
              <a:t>Pr</a:t>
            </a:r>
            <a:r>
              <a:rPr lang="en-US" sz="1400" dirty="0">
                <a:latin typeface="Courier New" panose="02070309020205020404" pitchFamily="49" charset="0"/>
                <a:cs typeface="Courier New" panose="02070309020205020404" pitchFamily="49" charset="0"/>
              </a:rPr>
              <a:t>(N|-)     89.2%     88.8%     89.6% </a:t>
            </a:r>
          </a:p>
          <a:p>
            <a:r>
              <a:rPr lang="en-US" sz="1400" dirty="0">
                <a:latin typeface="Courier New" panose="02070309020205020404" pitchFamily="49" charset="0"/>
                <a:cs typeface="Courier New" panose="02070309020205020404" pitchFamily="49" charset="0"/>
              </a:rPr>
              <a:t>---------------------------------------------------------------------------</a:t>
            </a:r>
          </a:p>
        </p:txBody>
      </p:sp>
      <p:sp>
        <p:nvSpPr>
          <p:cNvPr id="3" name="Rectangle 2"/>
          <p:cNvSpPr/>
          <p:nvPr/>
        </p:nvSpPr>
        <p:spPr>
          <a:xfrm>
            <a:off x="4860637" y="4552546"/>
            <a:ext cx="797668" cy="496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21798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Excel spreadsheet</a:t>
            </a:r>
          </a:p>
        </p:txBody>
      </p:sp>
      <p:pic>
        <p:nvPicPr>
          <p:cNvPr id="2" name="Picture 1"/>
          <p:cNvPicPr>
            <a:picLocks noChangeAspect="1"/>
          </p:cNvPicPr>
          <p:nvPr/>
        </p:nvPicPr>
        <p:blipFill>
          <a:blip r:embed="rId2"/>
          <a:stretch>
            <a:fillRect/>
          </a:stretch>
        </p:blipFill>
        <p:spPr>
          <a:xfrm>
            <a:off x="1208286" y="932873"/>
            <a:ext cx="6143859" cy="5922118"/>
          </a:xfrm>
          <a:prstGeom prst="rect">
            <a:avLst/>
          </a:prstGeom>
        </p:spPr>
      </p:pic>
    </p:spTree>
    <p:extLst>
      <p:ext uri="{BB962C8B-B14F-4D97-AF65-F5344CB8AC3E}">
        <p14:creationId xmlns:p14="http://schemas.microsoft.com/office/powerpoint/2010/main" val="17055796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Differential Misclassification</a:t>
            </a:r>
          </a:p>
        </p:txBody>
      </p:sp>
      <p:sp>
        <p:nvSpPr>
          <p:cNvPr id="6" name="TextBox 5"/>
          <p:cNvSpPr txBox="1"/>
          <p:nvPr/>
        </p:nvSpPr>
        <p:spPr>
          <a:xfrm>
            <a:off x="340659" y="824992"/>
            <a:ext cx="8229600" cy="4893647"/>
          </a:xfrm>
          <a:prstGeom prst="rect">
            <a:avLst/>
          </a:prstGeom>
          <a:noFill/>
        </p:spPr>
        <p:txBody>
          <a:bodyPr wrap="square" rtlCol="0">
            <a:spAutoFit/>
          </a:bodyPr>
          <a:lstStyle/>
          <a:p>
            <a:endParaRPr lang="en-US" sz="2400" dirty="0"/>
          </a:p>
          <a:p>
            <a:r>
              <a:rPr lang="en-US" sz="2400" dirty="0"/>
              <a:t>Upon further examination, it appears as though the misclassification of obesity status is differential by exposure status. Using the following parameters, what is the corrected RR?</a:t>
            </a:r>
          </a:p>
          <a:p>
            <a:endParaRPr lang="en-US" sz="2400" dirty="0"/>
          </a:p>
          <a:p>
            <a:pPr marL="742939" lvl="1" indent="-285750">
              <a:buFont typeface="Arial" panose="020B0604020202020204" pitchFamily="34" charset="0"/>
              <a:buChar char="•"/>
            </a:pPr>
            <a:r>
              <a:rPr lang="en-US" sz="2400" dirty="0"/>
              <a:t>Sensitivity among obese black people= 64%</a:t>
            </a:r>
          </a:p>
          <a:p>
            <a:pPr marL="742939" lvl="1" indent="-285750">
              <a:buFont typeface="Arial" panose="020B0604020202020204" pitchFamily="34" charset="0"/>
              <a:buChar char="•"/>
            </a:pPr>
            <a:r>
              <a:rPr lang="en-US" sz="2400" dirty="0"/>
              <a:t>Sensitivity among non-obese non-black people= 83%</a:t>
            </a:r>
          </a:p>
          <a:p>
            <a:pPr marL="1200127" lvl="2" indent="-285750">
              <a:buFont typeface="Arial" panose="020B0604020202020204" pitchFamily="34" charset="0"/>
              <a:buChar char="•"/>
            </a:pPr>
            <a:endParaRPr lang="en-US" sz="2400" dirty="0"/>
          </a:p>
          <a:p>
            <a:pPr marL="742939" lvl="1" indent="-285750">
              <a:buFont typeface="Arial" panose="020B0604020202020204" pitchFamily="34" charset="0"/>
              <a:buChar char="•"/>
            </a:pPr>
            <a:r>
              <a:rPr lang="en-US" sz="2400" dirty="0"/>
              <a:t>Specificity among obese black people= 95%</a:t>
            </a:r>
          </a:p>
          <a:p>
            <a:pPr marL="742939" lvl="1" indent="-285750">
              <a:buFont typeface="Arial" panose="020B0604020202020204" pitchFamily="34" charset="0"/>
              <a:buChar char="•"/>
            </a:pPr>
            <a:r>
              <a:rPr lang="en-US" sz="2400" dirty="0"/>
              <a:t>Specificity among non-obese non-black people= 90% </a:t>
            </a:r>
          </a:p>
          <a:p>
            <a:pPr marL="1200127" lvl="2"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31901698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89712"/>
            <a:ext cx="9144000" cy="4247317"/>
          </a:xfrm>
          <a:prstGeom prst="rect">
            <a:avLst/>
          </a:prstGeom>
        </p:spPr>
        <p:txBody>
          <a:bodyPr wrap="square">
            <a:spAutoFit/>
          </a:bodyPr>
          <a:lstStyle/>
          <a:p>
            <a:r>
              <a:rPr lang="en-US" dirty="0" err="1">
                <a:latin typeface="Courier"/>
                <a:cs typeface="Courier"/>
              </a:rPr>
              <a:t>episensi</a:t>
            </a:r>
            <a:r>
              <a:rPr lang="en-US" dirty="0">
                <a:latin typeface="Courier"/>
                <a:cs typeface="Courier"/>
              </a:rPr>
              <a:t>  2670 7957 4357 18710, </a:t>
            </a:r>
            <a:r>
              <a:rPr lang="en-US" dirty="0" err="1">
                <a:latin typeface="Courier"/>
                <a:cs typeface="Courier"/>
              </a:rPr>
              <a:t>st</a:t>
            </a:r>
            <a:r>
              <a:rPr lang="en-US" dirty="0">
                <a:latin typeface="Courier"/>
                <a:cs typeface="Courier"/>
              </a:rPr>
              <a:t>(</a:t>
            </a:r>
            <a:r>
              <a:rPr lang="en-US" dirty="0" err="1">
                <a:latin typeface="Courier"/>
                <a:cs typeface="Courier"/>
              </a:rPr>
              <a:t>cs</a:t>
            </a:r>
            <a:r>
              <a:rPr lang="en-US" dirty="0">
                <a:latin typeface="Courier"/>
                <a:cs typeface="Courier"/>
              </a:rPr>
              <a:t>) </a:t>
            </a:r>
            <a:r>
              <a:rPr lang="en-US" dirty="0" err="1">
                <a:latin typeface="Courier"/>
                <a:cs typeface="Courier"/>
              </a:rPr>
              <a:t>dseca</a:t>
            </a:r>
            <a:r>
              <a:rPr lang="en-US" dirty="0">
                <a:latin typeface="Courier"/>
                <a:cs typeface="Courier"/>
              </a:rPr>
              <a:t>(c(.64)) </a:t>
            </a:r>
            <a:r>
              <a:rPr lang="en-US" dirty="0" err="1">
                <a:latin typeface="Courier"/>
                <a:cs typeface="Courier"/>
              </a:rPr>
              <a:t>dspca</a:t>
            </a:r>
            <a:r>
              <a:rPr lang="en-US" dirty="0">
                <a:latin typeface="Courier"/>
                <a:cs typeface="Courier"/>
              </a:rPr>
              <a:t>(c(.83)) </a:t>
            </a:r>
            <a:r>
              <a:rPr lang="en-US" dirty="0" err="1">
                <a:latin typeface="Courier"/>
                <a:cs typeface="Courier"/>
              </a:rPr>
              <a:t>dsenc</a:t>
            </a:r>
            <a:r>
              <a:rPr lang="en-US" dirty="0">
                <a:latin typeface="Courier"/>
                <a:cs typeface="Courier"/>
              </a:rPr>
              <a:t>(c(.95)) </a:t>
            </a:r>
            <a:r>
              <a:rPr lang="en-US" dirty="0" err="1">
                <a:latin typeface="Courier"/>
                <a:cs typeface="Courier"/>
              </a:rPr>
              <a:t>dspnc</a:t>
            </a:r>
            <a:r>
              <a:rPr lang="en-US" dirty="0">
                <a:latin typeface="Courier"/>
                <a:cs typeface="Courier"/>
              </a:rPr>
              <a:t>(c(.90))</a:t>
            </a:r>
          </a:p>
          <a:p>
            <a:endParaRPr lang="en-US" dirty="0">
              <a:latin typeface="Courier"/>
              <a:cs typeface="Courier"/>
            </a:endParaRPr>
          </a:p>
          <a:p>
            <a:r>
              <a:rPr lang="en-US" dirty="0" err="1">
                <a:latin typeface="Courier"/>
                <a:cs typeface="Courier"/>
              </a:rPr>
              <a:t>Se|Cases</a:t>
            </a:r>
            <a:r>
              <a:rPr lang="en-US" dirty="0">
                <a:latin typeface="Courier"/>
                <a:cs typeface="Courier"/>
              </a:rPr>
              <a:t>   : Constant(.64)</a:t>
            </a:r>
          </a:p>
          <a:p>
            <a:r>
              <a:rPr lang="en-US" dirty="0" err="1">
                <a:latin typeface="Courier"/>
                <a:cs typeface="Courier"/>
              </a:rPr>
              <a:t>Sp|Cases</a:t>
            </a:r>
            <a:r>
              <a:rPr lang="en-US" dirty="0">
                <a:latin typeface="Courier"/>
                <a:cs typeface="Courier"/>
              </a:rPr>
              <a:t>   : Constant(.83)</a:t>
            </a:r>
          </a:p>
          <a:p>
            <a:r>
              <a:rPr lang="en-US" dirty="0" err="1">
                <a:latin typeface="Courier"/>
                <a:cs typeface="Courier"/>
              </a:rPr>
              <a:t>Se|No-Cases</a:t>
            </a:r>
            <a:r>
              <a:rPr lang="en-US" dirty="0">
                <a:latin typeface="Courier"/>
                <a:cs typeface="Courier"/>
              </a:rPr>
              <a:t>: Constant(.95)</a:t>
            </a:r>
          </a:p>
          <a:p>
            <a:r>
              <a:rPr lang="en-US" dirty="0" err="1">
                <a:latin typeface="Courier"/>
                <a:cs typeface="Courier"/>
              </a:rPr>
              <a:t>Sp|No-Cases</a:t>
            </a:r>
            <a:r>
              <a:rPr lang="en-US" dirty="0">
                <a:latin typeface="Courier"/>
                <a:cs typeface="Courier"/>
              </a:rPr>
              <a:t>: Constant(.9)</a:t>
            </a:r>
          </a:p>
          <a:p>
            <a:endParaRPr lang="en-US" dirty="0">
              <a:latin typeface="Courier"/>
              <a:cs typeface="Courier"/>
            </a:endParaRPr>
          </a:p>
          <a:p>
            <a:r>
              <a:rPr lang="en-US" dirty="0">
                <a:latin typeface="Courier"/>
                <a:cs typeface="Courier"/>
              </a:rPr>
              <a:t>Observed Odds Ratio [95% Conf. Interval]=  1.27 [1.23, 1.32]</a:t>
            </a:r>
          </a:p>
          <a:p>
            <a:endParaRPr lang="en-US" dirty="0">
              <a:latin typeface="Courier"/>
              <a:cs typeface="Courier"/>
            </a:endParaRPr>
          </a:p>
          <a:p>
            <a:endParaRPr lang="en-US" dirty="0">
              <a:latin typeface="Courier"/>
              <a:cs typeface="Courier"/>
            </a:endParaRPr>
          </a:p>
          <a:p>
            <a:r>
              <a:rPr lang="en-US" dirty="0">
                <a:latin typeface="Courier"/>
                <a:cs typeface="Courier"/>
              </a:rPr>
              <a:t>Deterministic sensitivity analysis for misclassification of the exposure</a:t>
            </a:r>
          </a:p>
          <a:p>
            <a:r>
              <a:rPr lang="en-US" dirty="0">
                <a:latin typeface="Courier"/>
                <a:cs typeface="Courier"/>
              </a:rPr>
              <a:t>   External adjusted Odds Ratio =  1.45</a:t>
            </a:r>
          </a:p>
          <a:p>
            <a:r>
              <a:rPr lang="en-US" dirty="0">
                <a:latin typeface="Courier"/>
                <a:cs typeface="Courier"/>
              </a:rPr>
              <a:t>   Percent bias = -12%</a:t>
            </a:r>
          </a:p>
        </p:txBody>
      </p:sp>
      <p:sp>
        <p:nvSpPr>
          <p:cNvPr id="5" name="TextBox 4"/>
          <p:cNvSpPr txBox="1"/>
          <p:nvPr/>
        </p:nvSpPr>
        <p:spPr>
          <a:xfrm>
            <a:off x="152400" y="233082"/>
            <a:ext cx="7822046" cy="584776"/>
          </a:xfrm>
          <a:prstGeom prst="rect">
            <a:avLst/>
          </a:prstGeom>
          <a:solidFill>
            <a:schemeClr val="bg1"/>
          </a:solidFill>
        </p:spPr>
        <p:txBody>
          <a:bodyPr wrap="square" rtlCol="0">
            <a:spAutoFit/>
          </a:bodyPr>
          <a:lstStyle/>
          <a:p>
            <a:r>
              <a:rPr lang="en-US" sz="3200" dirty="0"/>
              <a:t>-</a:t>
            </a:r>
            <a:r>
              <a:rPr lang="en-US" sz="3200" dirty="0" err="1"/>
              <a:t>episensi</a:t>
            </a:r>
            <a:r>
              <a:rPr lang="en-US" sz="3200" dirty="0"/>
              <a:t>- for misclassification</a:t>
            </a:r>
          </a:p>
        </p:txBody>
      </p:sp>
    </p:spTree>
    <p:extLst>
      <p:ext uri="{BB962C8B-B14F-4D97-AF65-F5344CB8AC3E}">
        <p14:creationId xmlns:p14="http://schemas.microsoft.com/office/powerpoint/2010/main" val="40608305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Using PPV and NPV</a:t>
            </a:r>
          </a:p>
        </p:txBody>
      </p:sp>
      <p:sp>
        <p:nvSpPr>
          <p:cNvPr id="6" name="TextBox 5"/>
          <p:cNvSpPr txBox="1"/>
          <p:nvPr/>
        </p:nvSpPr>
        <p:spPr>
          <a:xfrm>
            <a:off x="340659" y="1407458"/>
            <a:ext cx="8229600" cy="646331"/>
          </a:xfrm>
          <a:prstGeom prst="rect">
            <a:avLst/>
          </a:prstGeom>
          <a:noFill/>
        </p:spPr>
        <p:txBody>
          <a:bodyPr wrap="square" rtlCol="0">
            <a:spAutoFit/>
          </a:bodyPr>
          <a:lstStyle/>
          <a:p>
            <a:r>
              <a:rPr lang="en-US" dirty="0"/>
              <a:t>When PPV and NPV data are available*, can use those values in place of sensitivity and specificity:</a:t>
            </a:r>
          </a:p>
        </p:txBody>
      </p:sp>
      <p:pic>
        <p:nvPicPr>
          <p:cNvPr id="2" name="Picture 1"/>
          <p:cNvPicPr>
            <a:picLocks noChangeAspect="1"/>
          </p:cNvPicPr>
          <p:nvPr/>
        </p:nvPicPr>
        <p:blipFill>
          <a:blip r:embed="rId3"/>
          <a:stretch>
            <a:fillRect/>
          </a:stretch>
        </p:blipFill>
        <p:spPr>
          <a:xfrm>
            <a:off x="416257" y="2527024"/>
            <a:ext cx="7831815" cy="1922882"/>
          </a:xfrm>
          <a:prstGeom prst="rect">
            <a:avLst/>
          </a:prstGeom>
        </p:spPr>
      </p:pic>
      <p:sp>
        <p:nvSpPr>
          <p:cNvPr id="7" name="TextBox 6"/>
          <p:cNvSpPr txBox="1"/>
          <p:nvPr/>
        </p:nvSpPr>
        <p:spPr>
          <a:xfrm>
            <a:off x="493059" y="5198003"/>
            <a:ext cx="8229600" cy="584775"/>
          </a:xfrm>
          <a:prstGeom prst="rect">
            <a:avLst/>
          </a:prstGeom>
          <a:noFill/>
        </p:spPr>
        <p:txBody>
          <a:bodyPr wrap="square" rtlCol="0">
            <a:spAutoFit/>
          </a:bodyPr>
          <a:lstStyle/>
          <a:p>
            <a:r>
              <a:rPr lang="en-US" sz="1600" dirty="0"/>
              <a:t>*A word of caution: Be careful where you are getting your PPV and NPV estimates from– these parameters are strongly dependent on outcome prevalence</a:t>
            </a:r>
          </a:p>
        </p:txBody>
      </p:sp>
    </p:spTree>
    <p:extLst>
      <p:ext uri="{BB962C8B-B14F-4D97-AF65-F5344CB8AC3E}">
        <p14:creationId xmlns:p14="http://schemas.microsoft.com/office/powerpoint/2010/main" val="424160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a:t>
            </a:r>
          </a:p>
        </p:txBody>
      </p:sp>
      <p:sp>
        <p:nvSpPr>
          <p:cNvPr id="3" name="Subtitle 2"/>
          <p:cNvSpPr>
            <a:spLocks noGrp="1"/>
          </p:cNvSpPr>
          <p:nvPr>
            <p:ph type="subTitle" idx="1"/>
          </p:nvPr>
        </p:nvSpPr>
        <p:spPr>
          <a:xfrm>
            <a:off x="493776" y="2771775"/>
            <a:ext cx="4978908" cy="2212976"/>
          </a:xfrm>
        </p:spPr>
        <p:txBody>
          <a:bodyPr/>
          <a:lstStyle/>
          <a:p>
            <a:r>
              <a:rPr lang="en-US" dirty="0"/>
              <a:t>Part I. </a:t>
            </a:r>
          </a:p>
        </p:txBody>
      </p:sp>
    </p:spTree>
    <p:extLst>
      <p:ext uri="{BB962C8B-B14F-4D97-AF65-F5344CB8AC3E}">
        <p14:creationId xmlns:p14="http://schemas.microsoft.com/office/powerpoint/2010/main" val="10534308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6538856" cy="584775"/>
          </a:xfrm>
          <a:prstGeom prst="rect">
            <a:avLst/>
          </a:prstGeom>
          <a:solidFill>
            <a:schemeClr val="bg1"/>
          </a:solidFill>
        </p:spPr>
        <p:txBody>
          <a:bodyPr wrap="square" rtlCol="0">
            <a:spAutoFit/>
          </a:bodyPr>
          <a:lstStyle/>
          <a:p>
            <a:r>
              <a:rPr lang="en-US" sz="3200" dirty="0"/>
              <a:t>One important note</a:t>
            </a:r>
          </a:p>
        </p:txBody>
      </p:sp>
      <p:sp>
        <p:nvSpPr>
          <p:cNvPr id="5" name="TextBox 4"/>
          <p:cNvSpPr txBox="1"/>
          <p:nvPr/>
        </p:nvSpPr>
        <p:spPr>
          <a:xfrm>
            <a:off x="688489" y="1194099"/>
            <a:ext cx="1990165" cy="1477328"/>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Non-differential misclassification does not always lead to a bias toward the null!</a:t>
            </a:r>
          </a:p>
        </p:txBody>
      </p:sp>
      <p:pic>
        <p:nvPicPr>
          <p:cNvPr id="6" name="Picture 5"/>
          <p:cNvPicPr>
            <a:picLocks noChangeAspect="1"/>
          </p:cNvPicPr>
          <p:nvPr/>
        </p:nvPicPr>
        <p:blipFill>
          <a:blip r:embed="rId3"/>
          <a:stretch>
            <a:fillRect/>
          </a:stretch>
        </p:blipFill>
        <p:spPr>
          <a:xfrm>
            <a:off x="3174022" y="879983"/>
            <a:ext cx="4999040" cy="5575482"/>
          </a:xfrm>
          <a:prstGeom prst="rect">
            <a:avLst/>
          </a:prstGeom>
        </p:spPr>
      </p:pic>
      <p:sp>
        <p:nvSpPr>
          <p:cNvPr id="7" name="TextBox 6"/>
          <p:cNvSpPr txBox="1"/>
          <p:nvPr/>
        </p:nvSpPr>
        <p:spPr>
          <a:xfrm>
            <a:off x="5791200" y="6517591"/>
            <a:ext cx="1995055" cy="307777"/>
          </a:xfrm>
          <a:prstGeom prst="rect">
            <a:avLst/>
          </a:prstGeom>
          <a:noFill/>
        </p:spPr>
        <p:txBody>
          <a:bodyPr wrap="square" rtlCol="0">
            <a:spAutoFit/>
          </a:bodyPr>
          <a:lstStyle/>
          <a:p>
            <a:r>
              <a:rPr lang="en-US" sz="1400" dirty="0" err="1"/>
              <a:t>Jurek</a:t>
            </a:r>
            <a:r>
              <a:rPr lang="en-US" sz="1400" dirty="0"/>
              <a:t> et al., 2005</a:t>
            </a:r>
          </a:p>
        </p:txBody>
      </p:sp>
      <p:sp>
        <p:nvSpPr>
          <p:cNvPr id="2" name="Rectangle 1"/>
          <p:cNvSpPr/>
          <p:nvPr/>
        </p:nvSpPr>
        <p:spPr>
          <a:xfrm>
            <a:off x="421695" y="3438481"/>
            <a:ext cx="2504643" cy="258532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a:t>The simulations by </a:t>
            </a:r>
            <a:r>
              <a:rPr lang="en-US" dirty="0" err="1"/>
              <a:t>Jurek</a:t>
            </a:r>
            <a:r>
              <a:rPr lang="en-US" dirty="0"/>
              <a:t> et al. demonstrate that on average, results may be biased toward the null, but for some individual iterations, the result was biased away from the null </a:t>
            </a:r>
          </a:p>
        </p:txBody>
      </p:sp>
    </p:spTree>
    <p:extLst>
      <p:ext uri="{BB962C8B-B14F-4D97-AF65-F5344CB8AC3E}">
        <p14:creationId xmlns:p14="http://schemas.microsoft.com/office/powerpoint/2010/main" val="317704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3776" y="2168396"/>
            <a:ext cx="6036116" cy="2387600"/>
          </a:xfrm>
        </p:spPr>
        <p:txBody>
          <a:bodyPr anchor="ctr"/>
          <a:lstStyle/>
          <a:p>
            <a:r>
              <a:rPr lang="en-US" dirty="0"/>
              <a:t>Multidimensional Bias analysis</a:t>
            </a:r>
          </a:p>
        </p:txBody>
      </p:sp>
    </p:spTree>
    <p:extLst>
      <p:ext uri="{BB962C8B-B14F-4D97-AF65-F5344CB8AC3E}">
        <p14:creationId xmlns:p14="http://schemas.microsoft.com/office/powerpoint/2010/main" val="31645361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Concept</a:t>
            </a:r>
          </a:p>
        </p:txBody>
      </p:sp>
      <p:sp>
        <p:nvSpPr>
          <p:cNvPr id="6" name="TextBox 5"/>
          <p:cNvSpPr txBox="1"/>
          <p:nvPr/>
        </p:nvSpPr>
        <p:spPr>
          <a:xfrm>
            <a:off x="340659" y="1712257"/>
            <a:ext cx="8424650" cy="3477875"/>
          </a:xfrm>
          <a:prstGeom prst="rect">
            <a:avLst/>
          </a:prstGeom>
          <a:noFill/>
        </p:spPr>
        <p:txBody>
          <a:bodyPr wrap="square" rtlCol="0">
            <a:spAutoFit/>
          </a:bodyPr>
          <a:lstStyle/>
          <a:p>
            <a:pPr marL="285750" indent="-285750">
              <a:buFont typeface="Arial" panose="020B0604020202020204" pitchFamily="34" charset="0"/>
              <a:buChar char="•"/>
            </a:pPr>
            <a:r>
              <a:rPr lang="en-US" sz="2200" dirty="0"/>
              <a:t>Conceptually, multidimensional bias analysis is no different than the three ‘simple’ types we have already discussed</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There is one important distinction:</a:t>
            </a:r>
          </a:p>
          <a:p>
            <a:pPr marL="742939" lvl="1" indent="-285750">
              <a:buFont typeface="Arial" panose="020B0604020202020204" pitchFamily="34" charset="0"/>
              <a:buChar char="•"/>
            </a:pPr>
            <a:r>
              <a:rPr lang="en-US" sz="2200" dirty="0"/>
              <a:t>Rather than assuming you know the exact value of the bias parameters, you explore several different options for the values of the bias parameters</a:t>
            </a:r>
          </a:p>
          <a:p>
            <a:pPr marL="742939" lvl="1"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Repeat the simple bias analysis several times with different values of the bias parameters</a:t>
            </a:r>
          </a:p>
        </p:txBody>
      </p:sp>
    </p:spTree>
    <p:extLst>
      <p:ext uri="{BB962C8B-B14F-4D97-AF65-F5344CB8AC3E}">
        <p14:creationId xmlns:p14="http://schemas.microsoft.com/office/powerpoint/2010/main" val="25578854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6914"/>
          <a:stretch/>
        </p:blipFill>
        <p:spPr>
          <a:xfrm>
            <a:off x="91862" y="1022107"/>
            <a:ext cx="8784284" cy="572518"/>
          </a:xfrm>
          <a:prstGeom prst="rect">
            <a:avLst/>
          </a:prstGeom>
        </p:spPr>
      </p:pic>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Example 1.</a:t>
            </a:r>
          </a:p>
        </p:txBody>
      </p:sp>
      <p:pic>
        <p:nvPicPr>
          <p:cNvPr id="7" name="Picture 6"/>
          <p:cNvPicPr>
            <a:picLocks noChangeAspect="1"/>
          </p:cNvPicPr>
          <p:nvPr/>
        </p:nvPicPr>
        <p:blipFill rotWithShape="1">
          <a:blip r:embed="rId2"/>
          <a:srcRect t="42071" b="12819"/>
          <a:stretch/>
        </p:blipFill>
        <p:spPr>
          <a:xfrm>
            <a:off x="152400" y="1666870"/>
            <a:ext cx="8784284" cy="780585"/>
          </a:xfrm>
          <a:prstGeom prst="rect">
            <a:avLst/>
          </a:prstGeom>
        </p:spPr>
      </p:pic>
      <p:pic>
        <p:nvPicPr>
          <p:cNvPr id="10" name="Picture 9"/>
          <p:cNvPicPr>
            <a:picLocks noChangeAspect="1"/>
          </p:cNvPicPr>
          <p:nvPr/>
        </p:nvPicPr>
        <p:blipFill>
          <a:blip r:embed="rId3"/>
          <a:stretch>
            <a:fillRect/>
          </a:stretch>
        </p:blipFill>
        <p:spPr>
          <a:xfrm>
            <a:off x="1847808" y="2733472"/>
            <a:ext cx="5272391" cy="3909850"/>
          </a:xfrm>
          <a:prstGeom prst="rect">
            <a:avLst/>
          </a:prstGeom>
          <a:ln>
            <a:solidFill>
              <a:srgbClr val="FF0000"/>
            </a:solidFill>
          </a:ln>
        </p:spPr>
      </p:pic>
      <p:sp>
        <p:nvSpPr>
          <p:cNvPr id="2" name="TextBox 1"/>
          <p:cNvSpPr txBox="1"/>
          <p:nvPr/>
        </p:nvSpPr>
        <p:spPr>
          <a:xfrm>
            <a:off x="3064213" y="1308366"/>
            <a:ext cx="1480329" cy="1211334"/>
          </a:xfrm>
          <a:prstGeom prst="rect">
            <a:avLst/>
          </a:prstGeom>
          <a:noFill/>
          <a:ln>
            <a:solidFill>
              <a:srgbClr val="FF0000"/>
            </a:solidFill>
          </a:ln>
        </p:spPr>
        <p:txBody>
          <a:bodyPr wrap="square" rtlCol="0">
            <a:spAutoFit/>
          </a:bodyPr>
          <a:lstStyle/>
          <a:p>
            <a:endParaRPr lang="en-US" dirty="0"/>
          </a:p>
        </p:txBody>
      </p:sp>
      <p:sp>
        <p:nvSpPr>
          <p:cNvPr id="3" name="Rectangle 2"/>
          <p:cNvSpPr/>
          <p:nvPr/>
        </p:nvSpPr>
        <p:spPr>
          <a:xfrm>
            <a:off x="5408579" y="1308366"/>
            <a:ext cx="1429966" cy="1211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1847808" y="2733472"/>
            <a:ext cx="5277490" cy="3913632"/>
          </a:xfrm>
          <a:prstGeom prst="rect">
            <a:avLst/>
          </a:prstGeom>
          <a:ln>
            <a:solidFill>
              <a:schemeClr val="tx2"/>
            </a:solidFill>
          </a:ln>
        </p:spPr>
      </p:pic>
      <p:pic>
        <p:nvPicPr>
          <p:cNvPr id="12" name="Picture 11"/>
          <p:cNvPicPr>
            <a:picLocks noChangeAspect="1"/>
          </p:cNvPicPr>
          <p:nvPr/>
        </p:nvPicPr>
        <p:blipFill>
          <a:blip r:embed="rId5"/>
          <a:stretch>
            <a:fillRect/>
          </a:stretch>
        </p:blipFill>
        <p:spPr>
          <a:xfrm>
            <a:off x="1822725" y="2733472"/>
            <a:ext cx="5443634" cy="3913632"/>
          </a:xfrm>
          <a:prstGeom prst="rect">
            <a:avLst/>
          </a:prstGeom>
          <a:ln>
            <a:solidFill>
              <a:srgbClr val="00B050"/>
            </a:solidFill>
          </a:ln>
        </p:spPr>
      </p:pic>
      <p:sp>
        <p:nvSpPr>
          <p:cNvPr id="13" name="Rectangle 12"/>
          <p:cNvSpPr/>
          <p:nvPr/>
        </p:nvSpPr>
        <p:spPr>
          <a:xfrm>
            <a:off x="7441660" y="1308366"/>
            <a:ext cx="1595336" cy="121133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24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7429860" cy="584776"/>
          </a:xfrm>
          <a:prstGeom prst="rect">
            <a:avLst/>
          </a:prstGeom>
          <a:solidFill>
            <a:schemeClr val="bg1"/>
          </a:solidFill>
        </p:spPr>
        <p:txBody>
          <a:bodyPr wrap="square" rtlCol="0">
            <a:spAutoFit/>
          </a:bodyPr>
          <a:lstStyle/>
          <a:p>
            <a:r>
              <a:rPr lang="en-US" sz="3200" dirty="0"/>
              <a:t>Example 2. </a:t>
            </a:r>
          </a:p>
        </p:txBody>
      </p:sp>
      <p:sp>
        <p:nvSpPr>
          <p:cNvPr id="5" name="TextBox 4"/>
          <p:cNvSpPr txBox="1"/>
          <p:nvPr/>
        </p:nvSpPr>
        <p:spPr>
          <a:xfrm>
            <a:off x="317484" y="842206"/>
            <a:ext cx="8422658" cy="2308324"/>
          </a:xfrm>
          <a:prstGeom prst="rect">
            <a:avLst/>
          </a:prstGeom>
          <a:noFill/>
        </p:spPr>
        <p:txBody>
          <a:bodyPr wrap="square" rtlCol="0">
            <a:spAutoFit/>
          </a:bodyPr>
          <a:lstStyle/>
          <a:p>
            <a:r>
              <a:rPr lang="en-US" dirty="0"/>
              <a:t>You suspect selection bias, but have no way of estimating selection probabilities</a:t>
            </a:r>
          </a:p>
          <a:p>
            <a:endParaRPr lang="en-US" dirty="0"/>
          </a:p>
          <a:p>
            <a:r>
              <a:rPr lang="en-US" dirty="0"/>
              <a:t>Can take a ‘sensitivity analysis’ approach to it and vary the selection bias factor to see how the estimate changes</a:t>
            </a:r>
          </a:p>
          <a:p>
            <a:endParaRPr lang="en-US" dirty="0"/>
          </a:p>
          <a:p>
            <a:r>
              <a:rPr lang="en-US" dirty="0"/>
              <a:t>Example:</a:t>
            </a:r>
          </a:p>
          <a:p>
            <a:r>
              <a:rPr lang="en-US" i="1" dirty="0"/>
              <a:t>“Among individuals with CVD, the risk ratio for obesity was 0.79 (95% CI 0.68, 0.91)”</a:t>
            </a:r>
          </a:p>
        </p:txBody>
      </p:sp>
      <p:pic>
        <p:nvPicPr>
          <p:cNvPr id="6" name="Picture 5"/>
          <p:cNvPicPr>
            <a:picLocks noChangeAspect="1"/>
          </p:cNvPicPr>
          <p:nvPr/>
        </p:nvPicPr>
        <p:blipFill>
          <a:blip r:embed="rId2"/>
          <a:stretch>
            <a:fillRect/>
          </a:stretch>
        </p:blipFill>
        <p:spPr>
          <a:xfrm>
            <a:off x="317484" y="3333892"/>
            <a:ext cx="4032155" cy="2066564"/>
          </a:xfrm>
          <a:prstGeom prst="rect">
            <a:avLst/>
          </a:prstGeom>
        </p:spPr>
      </p:pic>
      <p:sp>
        <p:nvSpPr>
          <p:cNvPr id="9" name="TextBox 8"/>
          <p:cNvSpPr txBox="1"/>
          <p:nvPr/>
        </p:nvSpPr>
        <p:spPr>
          <a:xfrm>
            <a:off x="5234307" y="3745684"/>
            <a:ext cx="3104662" cy="1200329"/>
          </a:xfrm>
          <a:prstGeom prst="rect">
            <a:avLst/>
          </a:prstGeom>
          <a:noFill/>
        </p:spPr>
        <p:txBody>
          <a:bodyPr wrap="square" rtlCol="0">
            <a:spAutoFit/>
          </a:bodyPr>
          <a:lstStyle/>
          <a:p>
            <a:r>
              <a:rPr lang="en-US" dirty="0"/>
              <a:t>Divide biased estimate by selection bias factor (and same with CIs) to get corrected estimate </a:t>
            </a:r>
          </a:p>
        </p:txBody>
      </p:sp>
      <p:sp>
        <p:nvSpPr>
          <p:cNvPr id="11" name="Rectangle 10"/>
          <p:cNvSpPr/>
          <p:nvPr/>
        </p:nvSpPr>
        <p:spPr>
          <a:xfrm>
            <a:off x="317484" y="6479516"/>
            <a:ext cx="4572000" cy="276999"/>
          </a:xfrm>
          <a:prstGeom prst="rect">
            <a:avLst/>
          </a:prstGeom>
        </p:spPr>
        <p:txBody>
          <a:bodyPr>
            <a:spAutoFit/>
          </a:bodyPr>
          <a:lstStyle/>
          <a:p>
            <a:r>
              <a:rPr lang="en-US" sz="1200" dirty="0"/>
              <a:t>(Banack &amp; Kaufman, 2014)</a:t>
            </a:r>
          </a:p>
        </p:txBody>
      </p:sp>
      <p:cxnSp>
        <p:nvCxnSpPr>
          <p:cNvPr id="13" name="Straight Connector 12"/>
          <p:cNvCxnSpPr/>
          <p:nvPr/>
        </p:nvCxnSpPr>
        <p:spPr>
          <a:xfrm flipV="1">
            <a:off x="317484" y="4720588"/>
            <a:ext cx="4032155" cy="1282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735926" y="5720185"/>
            <a:ext cx="7227425" cy="369332"/>
          </a:xfrm>
          <a:prstGeom prst="rect">
            <a:avLst/>
          </a:prstGeom>
        </p:spPr>
        <p:txBody>
          <a:bodyPr wrap="square">
            <a:spAutoFit/>
          </a:bodyPr>
          <a:lstStyle/>
          <a:p>
            <a:r>
              <a:rPr lang="tr-TR" dirty="0" err="1">
                <a:latin typeface="Courier"/>
                <a:cs typeface="Courier"/>
              </a:rPr>
              <a:t>episensi</a:t>
            </a:r>
            <a:r>
              <a:rPr lang="tr-TR" dirty="0">
                <a:latin typeface="Courier"/>
                <a:cs typeface="Courier"/>
              </a:rPr>
              <a:t> a b c d, </a:t>
            </a:r>
            <a:r>
              <a:rPr lang="tr-TR" dirty="0" err="1">
                <a:latin typeface="Courier"/>
                <a:cs typeface="Courier"/>
              </a:rPr>
              <a:t>st</a:t>
            </a:r>
            <a:r>
              <a:rPr lang="tr-TR" dirty="0">
                <a:latin typeface="Courier"/>
                <a:cs typeface="Courier"/>
              </a:rPr>
              <a:t>(cc) </a:t>
            </a:r>
            <a:r>
              <a:rPr lang="tr-TR" dirty="0" err="1">
                <a:latin typeface="Courier"/>
                <a:cs typeface="Courier"/>
              </a:rPr>
              <a:t>dsbfactor</a:t>
            </a:r>
            <a:r>
              <a:rPr lang="tr-TR" dirty="0">
                <a:latin typeface="Courier"/>
                <a:cs typeface="Courier"/>
              </a:rPr>
              <a:t>(c.(0.4))</a:t>
            </a:r>
            <a:endParaRPr lang="en-US" dirty="0">
              <a:latin typeface="Courier"/>
              <a:cs typeface="Courier"/>
            </a:endParaRPr>
          </a:p>
        </p:txBody>
      </p:sp>
    </p:spTree>
    <p:extLst>
      <p:ext uri="{BB962C8B-B14F-4D97-AF65-F5344CB8AC3E}">
        <p14:creationId xmlns:p14="http://schemas.microsoft.com/office/powerpoint/2010/main" val="10074152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233082"/>
            <a:ext cx="8761325" cy="584776"/>
          </a:xfrm>
          <a:prstGeom prst="rect">
            <a:avLst/>
          </a:prstGeom>
          <a:solidFill>
            <a:schemeClr val="bg1"/>
          </a:solidFill>
        </p:spPr>
        <p:txBody>
          <a:bodyPr wrap="square" rtlCol="0">
            <a:spAutoFit/>
          </a:bodyPr>
          <a:lstStyle/>
          <a:p>
            <a:r>
              <a:rPr lang="en-US" sz="3200" dirty="0"/>
              <a:t>Problem with multidimensional bias analysis</a:t>
            </a:r>
          </a:p>
        </p:txBody>
      </p:sp>
      <p:pic>
        <p:nvPicPr>
          <p:cNvPr id="5" name="Picture 4"/>
          <p:cNvPicPr>
            <a:picLocks noChangeAspect="1"/>
          </p:cNvPicPr>
          <p:nvPr/>
        </p:nvPicPr>
        <p:blipFill>
          <a:blip r:embed="rId3"/>
          <a:stretch>
            <a:fillRect/>
          </a:stretch>
        </p:blipFill>
        <p:spPr>
          <a:xfrm>
            <a:off x="152400" y="1707627"/>
            <a:ext cx="8761325" cy="1891907"/>
          </a:xfrm>
          <a:prstGeom prst="rect">
            <a:avLst/>
          </a:prstGeom>
        </p:spPr>
      </p:pic>
      <p:sp>
        <p:nvSpPr>
          <p:cNvPr id="3" name="TextBox 2"/>
          <p:cNvSpPr txBox="1"/>
          <p:nvPr/>
        </p:nvSpPr>
        <p:spPr>
          <a:xfrm>
            <a:off x="338666" y="4054452"/>
            <a:ext cx="8401476" cy="1754327"/>
          </a:xfrm>
          <a:prstGeom prst="rect">
            <a:avLst/>
          </a:prstGeom>
          <a:noFill/>
        </p:spPr>
        <p:txBody>
          <a:bodyPr wrap="square" rtlCol="0">
            <a:spAutoFit/>
          </a:bodyPr>
          <a:lstStyle/>
          <a:p>
            <a:pPr marL="342900" indent="-342900">
              <a:buAutoNum type="arabicPeriod"/>
            </a:pPr>
            <a:r>
              <a:rPr lang="en-US" dirty="0"/>
              <a:t>It is really hard to present results</a:t>
            </a:r>
          </a:p>
          <a:p>
            <a:pPr marL="800089" lvl="1" indent="-342900">
              <a:buFont typeface="Arial"/>
              <a:buChar char="•"/>
            </a:pPr>
            <a:r>
              <a:rPr lang="en-US" dirty="0"/>
              <a:t>Lots of space in text and tables may make editors </a:t>
            </a:r>
            <a:r>
              <a:rPr lang="en-US" dirty="0">
                <a:sym typeface="Wingdings"/>
              </a:rPr>
              <a:t> </a:t>
            </a:r>
          </a:p>
          <a:p>
            <a:pPr marL="800089" lvl="1" indent="-342900">
              <a:buFont typeface="Arial"/>
              <a:buChar char="•"/>
            </a:pPr>
            <a:endParaRPr lang="en-US" dirty="0">
              <a:sym typeface="Wingdings"/>
            </a:endParaRPr>
          </a:p>
          <a:p>
            <a:pPr marL="342900" indent="-342900">
              <a:buFont typeface="+mj-lt"/>
              <a:buAutoNum type="arabicPeriod"/>
            </a:pPr>
            <a:r>
              <a:rPr lang="en-US" dirty="0">
                <a:sym typeface="Wingdings"/>
              </a:rPr>
              <a:t>Don’t get any understanding of which combination of bias parameters is the ‘true’ combination </a:t>
            </a:r>
          </a:p>
          <a:p>
            <a:pPr marL="342900" indent="-342900">
              <a:buFont typeface="+mj-lt"/>
              <a:buAutoNum type="arabicPeriod"/>
            </a:pPr>
            <a:endParaRPr lang="en-US" dirty="0"/>
          </a:p>
        </p:txBody>
      </p:sp>
      <p:pic>
        <p:nvPicPr>
          <p:cNvPr id="7" name="Picture 6"/>
          <p:cNvPicPr>
            <a:picLocks noChangeAspect="1"/>
          </p:cNvPicPr>
          <p:nvPr/>
        </p:nvPicPr>
        <p:blipFill>
          <a:blip r:embed="rId4"/>
          <a:stretch>
            <a:fillRect/>
          </a:stretch>
        </p:blipFill>
        <p:spPr>
          <a:xfrm>
            <a:off x="338666" y="1031395"/>
            <a:ext cx="6448778" cy="2355272"/>
          </a:xfrm>
          <a:prstGeom prst="rect">
            <a:avLst/>
          </a:prstGeom>
        </p:spPr>
      </p:pic>
    </p:spTree>
    <p:extLst>
      <p:ext uri="{BB962C8B-B14F-4D97-AF65-F5344CB8AC3E}">
        <p14:creationId xmlns:p14="http://schemas.microsoft.com/office/powerpoint/2010/main" val="338511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3776" y="2168396"/>
            <a:ext cx="6036116" cy="2387600"/>
          </a:xfrm>
        </p:spPr>
        <p:txBody>
          <a:bodyPr anchor="ctr"/>
          <a:lstStyle/>
          <a:p>
            <a:r>
              <a:rPr lang="en-US" dirty="0"/>
              <a:t>Probabilistic Bias analysis</a:t>
            </a:r>
          </a:p>
        </p:txBody>
      </p:sp>
    </p:spTree>
    <p:extLst>
      <p:ext uri="{BB962C8B-B14F-4D97-AF65-F5344CB8AC3E}">
        <p14:creationId xmlns:p14="http://schemas.microsoft.com/office/powerpoint/2010/main" val="12850075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3082"/>
            <a:ext cx="5360894" cy="584775"/>
          </a:xfrm>
          <a:prstGeom prst="rect">
            <a:avLst/>
          </a:prstGeom>
          <a:solidFill>
            <a:schemeClr val="bg1"/>
          </a:solidFill>
        </p:spPr>
        <p:txBody>
          <a:bodyPr wrap="square" rtlCol="0">
            <a:spAutoFit/>
          </a:bodyPr>
          <a:lstStyle/>
          <a:p>
            <a:r>
              <a:rPr lang="en-US" sz="3200" dirty="0"/>
              <a:t>Concept</a:t>
            </a:r>
          </a:p>
        </p:txBody>
      </p:sp>
      <p:sp>
        <p:nvSpPr>
          <p:cNvPr id="6" name="TextBox 5"/>
          <p:cNvSpPr txBox="1"/>
          <p:nvPr/>
        </p:nvSpPr>
        <p:spPr>
          <a:xfrm>
            <a:off x="340659" y="1352334"/>
            <a:ext cx="8424650" cy="4524315"/>
          </a:xfrm>
          <a:prstGeom prst="rect">
            <a:avLst/>
          </a:prstGeom>
          <a:noFill/>
        </p:spPr>
        <p:txBody>
          <a:bodyPr wrap="square" rtlCol="0">
            <a:spAutoFit/>
          </a:bodyPr>
          <a:lstStyle/>
          <a:p>
            <a:pPr marL="342900" indent="-342900">
              <a:buFont typeface="Arial"/>
              <a:buChar char="•"/>
            </a:pPr>
            <a:r>
              <a:rPr lang="en-US" sz="2400" dirty="0"/>
              <a:t>Probabilistic bias analysis is an extension of simple bias analysis in which the analyst assigns probability distributions to the bias parameters, rather than single values</a:t>
            </a:r>
          </a:p>
          <a:p>
            <a:pPr marL="342900" indent="-342900">
              <a:buFont typeface="Arial"/>
              <a:buChar char="•"/>
            </a:pPr>
            <a:endParaRPr lang="en-US" sz="2400" dirty="0"/>
          </a:p>
          <a:p>
            <a:pPr marL="342900" indent="-342900">
              <a:buFont typeface="Arial"/>
              <a:buChar char="•"/>
            </a:pPr>
            <a:r>
              <a:rPr lang="en-US" sz="2400" dirty="0"/>
              <a:t>Repeatedly sampling from the probability distributions using Monte Carlo Sampling techniques and correcting for bias</a:t>
            </a:r>
          </a:p>
          <a:p>
            <a:pPr marL="342900" indent="-342900">
              <a:buFont typeface="Arial"/>
              <a:buChar char="•"/>
            </a:pPr>
            <a:endParaRPr lang="en-US" sz="2400" dirty="0"/>
          </a:p>
          <a:p>
            <a:pPr marL="342900" indent="-342900">
              <a:buFont typeface="Arial"/>
              <a:buChar char="•"/>
            </a:pPr>
            <a:r>
              <a:rPr lang="en-US" sz="2400" dirty="0"/>
              <a:t>Results in a frequency distribution of revised estimates</a:t>
            </a:r>
          </a:p>
          <a:p>
            <a:pPr marL="342900" indent="-342900">
              <a:buFont typeface="Arial"/>
              <a:buChar char="•"/>
            </a:pPr>
            <a:endParaRPr lang="en-US" sz="2400" dirty="0"/>
          </a:p>
          <a:p>
            <a:pPr marL="342900" indent="-342900">
              <a:buFont typeface="Arial"/>
              <a:buChar char="•"/>
            </a:pPr>
            <a:endParaRPr lang="en-US" sz="2400" dirty="0"/>
          </a:p>
        </p:txBody>
      </p:sp>
    </p:spTree>
    <p:extLst>
      <p:ext uri="{BB962C8B-B14F-4D97-AF65-F5344CB8AC3E}">
        <p14:creationId xmlns:p14="http://schemas.microsoft.com/office/powerpoint/2010/main" val="26270616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3082"/>
            <a:ext cx="5360894" cy="584775"/>
          </a:xfrm>
          <a:prstGeom prst="rect">
            <a:avLst/>
          </a:prstGeom>
          <a:solidFill>
            <a:schemeClr val="bg1"/>
          </a:solidFill>
        </p:spPr>
        <p:txBody>
          <a:bodyPr wrap="square" rtlCol="0">
            <a:spAutoFit/>
          </a:bodyPr>
          <a:lstStyle/>
          <a:p>
            <a:r>
              <a:rPr lang="en-US" sz="3200" dirty="0"/>
              <a:t>Probabilistic bias analysis</a:t>
            </a:r>
          </a:p>
        </p:txBody>
      </p:sp>
      <p:sp>
        <p:nvSpPr>
          <p:cNvPr id="3" name="TextBox 2"/>
          <p:cNvSpPr txBox="1"/>
          <p:nvPr/>
        </p:nvSpPr>
        <p:spPr>
          <a:xfrm>
            <a:off x="162970" y="1299139"/>
            <a:ext cx="8847152"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700" b="1" dirty="0"/>
              <a:t>1. Specify a probability distribution for the bias parameters</a:t>
            </a:r>
          </a:p>
        </p:txBody>
      </p:sp>
      <p:sp>
        <p:nvSpPr>
          <p:cNvPr id="6" name="TextBox 5"/>
          <p:cNvSpPr txBox="1"/>
          <p:nvPr/>
        </p:nvSpPr>
        <p:spPr>
          <a:xfrm>
            <a:off x="152400" y="2047606"/>
            <a:ext cx="885698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b="1" dirty="0"/>
              <a:t>2. </a:t>
            </a:r>
            <a:r>
              <a:rPr lang="en-CA" sz="1700" b="1" dirty="0"/>
              <a:t>Use Monte Carlo sampling techniques to select bias parameter values from the probability distributions</a:t>
            </a:r>
          </a:p>
        </p:txBody>
      </p:sp>
      <p:sp>
        <p:nvSpPr>
          <p:cNvPr id="7" name="TextBox 6"/>
          <p:cNvSpPr txBox="1"/>
          <p:nvPr/>
        </p:nvSpPr>
        <p:spPr>
          <a:xfrm>
            <a:off x="152400" y="3063771"/>
            <a:ext cx="8856984"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700" b="1" dirty="0"/>
              <a:t>3. Use the sampled bias parameter values to correct the ‘naive’ effect estimate</a:t>
            </a:r>
          </a:p>
        </p:txBody>
      </p:sp>
      <p:sp>
        <p:nvSpPr>
          <p:cNvPr id="8" name="TextBox 7"/>
          <p:cNvSpPr txBox="1"/>
          <p:nvPr/>
        </p:nvSpPr>
        <p:spPr>
          <a:xfrm>
            <a:off x="152400" y="3848683"/>
            <a:ext cx="8856984"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700" b="1" dirty="0"/>
              <a:t>4. Repeat steps 2 and 3 (many times)</a:t>
            </a:r>
          </a:p>
        </p:txBody>
      </p:sp>
      <p:sp>
        <p:nvSpPr>
          <p:cNvPr id="9" name="TextBox 8"/>
          <p:cNvSpPr txBox="1"/>
          <p:nvPr/>
        </p:nvSpPr>
        <p:spPr>
          <a:xfrm>
            <a:off x="163071" y="4558291"/>
            <a:ext cx="885698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700" b="1" dirty="0"/>
              <a:t>5. Generate a frequency distribution of corrected effect estimates</a:t>
            </a:r>
          </a:p>
          <a:p>
            <a:pPr marL="742950" lvl="1" indent="-285750">
              <a:buFont typeface="Arial" pitchFamily="34" charset="0"/>
              <a:buChar char="•"/>
            </a:pPr>
            <a:r>
              <a:rPr lang="en-CA" dirty="0"/>
              <a:t>50</a:t>
            </a:r>
            <a:r>
              <a:rPr lang="en-CA" baseline="30000" dirty="0"/>
              <a:t>th</a:t>
            </a:r>
            <a:r>
              <a:rPr lang="en-CA" dirty="0"/>
              <a:t> percentile of this distribution = bias-corrected risk ratio</a:t>
            </a:r>
          </a:p>
          <a:p>
            <a:pPr marL="742950" lvl="1" indent="-285750">
              <a:buFont typeface="Arial" pitchFamily="34" charset="0"/>
              <a:buChar char="•"/>
            </a:pPr>
            <a:r>
              <a:rPr lang="en-CA" dirty="0"/>
              <a:t>2.5 and 97.5 percentiles = upper and lower limits of 95% CI </a:t>
            </a:r>
          </a:p>
        </p:txBody>
      </p:sp>
    </p:spTree>
    <p:extLst>
      <p:ext uri="{BB962C8B-B14F-4D97-AF65-F5344CB8AC3E}">
        <p14:creationId xmlns:p14="http://schemas.microsoft.com/office/powerpoint/2010/main" val="418443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233082"/>
            <a:ext cx="6552111" cy="584776"/>
          </a:xfrm>
          <a:prstGeom prst="rect">
            <a:avLst/>
          </a:prstGeom>
          <a:solidFill>
            <a:schemeClr val="bg1"/>
          </a:solidFill>
        </p:spPr>
        <p:txBody>
          <a:bodyPr wrap="square" rtlCol="0">
            <a:spAutoFit/>
          </a:bodyPr>
          <a:lstStyle/>
          <a:p>
            <a:r>
              <a:rPr lang="en-US" sz="3200" dirty="0"/>
              <a:t>Probability Distributions</a:t>
            </a:r>
          </a:p>
        </p:txBody>
      </p:sp>
      <p:graphicFrame>
        <p:nvGraphicFramePr>
          <p:cNvPr id="5" name="Table 4"/>
          <p:cNvGraphicFramePr>
            <a:graphicFrameLocks noGrp="1"/>
          </p:cNvGraphicFramePr>
          <p:nvPr>
            <p:extLst>
              <p:ext uri="{D42A27DB-BD31-4B8C-83A1-F6EECF244321}">
                <p14:modId xmlns:p14="http://schemas.microsoft.com/office/powerpoint/2010/main" val="4104514499"/>
              </p:ext>
            </p:extLst>
          </p:nvPr>
        </p:nvGraphicFramePr>
        <p:xfrm>
          <a:off x="152400" y="1396998"/>
          <a:ext cx="8826228" cy="4422034"/>
        </p:xfrm>
        <a:graphic>
          <a:graphicData uri="http://schemas.openxmlformats.org/drawingml/2006/table">
            <a:tbl>
              <a:tblPr firstRow="1" bandRow="1">
                <a:tableStyleId>{5C22544A-7EE6-4342-B048-85BDC9FD1C3A}</a:tableStyleId>
              </a:tblPr>
              <a:tblGrid>
                <a:gridCol w="2206557">
                  <a:extLst>
                    <a:ext uri="{9D8B030D-6E8A-4147-A177-3AD203B41FA5}">
                      <a16:colId xmlns:a16="http://schemas.microsoft.com/office/drawing/2014/main" val="636486237"/>
                    </a:ext>
                  </a:extLst>
                </a:gridCol>
                <a:gridCol w="2206557">
                  <a:extLst>
                    <a:ext uri="{9D8B030D-6E8A-4147-A177-3AD203B41FA5}">
                      <a16:colId xmlns:a16="http://schemas.microsoft.com/office/drawing/2014/main" val="2663050710"/>
                    </a:ext>
                  </a:extLst>
                </a:gridCol>
                <a:gridCol w="2206557">
                  <a:extLst>
                    <a:ext uri="{9D8B030D-6E8A-4147-A177-3AD203B41FA5}">
                      <a16:colId xmlns:a16="http://schemas.microsoft.com/office/drawing/2014/main" val="1423360767"/>
                    </a:ext>
                  </a:extLst>
                </a:gridCol>
                <a:gridCol w="2206557">
                  <a:extLst>
                    <a:ext uri="{9D8B030D-6E8A-4147-A177-3AD203B41FA5}">
                      <a16:colId xmlns:a16="http://schemas.microsoft.com/office/drawing/2014/main" val="1195982651"/>
                    </a:ext>
                  </a:extLst>
                </a:gridCol>
              </a:tblGrid>
              <a:tr h="470713">
                <a:tc>
                  <a:txBody>
                    <a:bodyPr/>
                    <a:lstStyle/>
                    <a:p>
                      <a:pPr algn="ctr"/>
                      <a:r>
                        <a:rPr lang="en-US" dirty="0"/>
                        <a:t>Uniform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Triangular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Trapezoidal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793857"/>
                  </a:ext>
                </a:extLst>
              </a:tr>
              <a:tr h="16926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0001765"/>
                  </a:ext>
                </a:extLst>
              </a:tr>
              <a:tr h="2258709">
                <a:tc>
                  <a:txBody>
                    <a:bodyPr/>
                    <a:lstStyle/>
                    <a:p>
                      <a:pPr lvl="1"/>
                      <a:r>
                        <a:rPr lang="en-US" dirty="0"/>
                        <a:t>Min and max</a:t>
                      </a:r>
                    </a:p>
                    <a:p>
                      <a:pPr lvl="1"/>
                      <a:r>
                        <a:rPr lang="en-US" dirty="0"/>
                        <a:t>Not very realistic (sharp drop on sides plummeting to 0)</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r>
                        <a:rPr lang="en-US" dirty="0"/>
                        <a:t>Min, mode and max</a:t>
                      </a:r>
                    </a:p>
                    <a:p>
                      <a:pPr lvl="1"/>
                      <a:r>
                        <a:rPr lang="en-US" dirty="0"/>
                        <a:t>More realistic, but rarely is one point known to be superior to others so strongly</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r>
                        <a:rPr lang="en-US" dirty="0"/>
                        <a:t>Min, lower mode, upper mode, max</a:t>
                      </a:r>
                    </a:p>
                    <a:p>
                      <a:pPr lvl="1"/>
                      <a:r>
                        <a:rPr lang="en-US" dirty="0"/>
                        <a:t>More realistic, has a zone of confidence (plateau at the top)</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r>
                        <a:rPr lang="en-US" dirty="0"/>
                        <a:t>Mean, </a:t>
                      </a:r>
                      <a:r>
                        <a:rPr lang="en-US" dirty="0" err="1"/>
                        <a:t>std</a:t>
                      </a:r>
                      <a:endParaRPr lang="en-US" dirty="0"/>
                    </a:p>
                    <a:p>
                      <a:pPr lvl="1"/>
                      <a:r>
                        <a:rPr lang="en-US" dirty="0"/>
                        <a:t>Truncated so that cannot draw outside range 0-1</a:t>
                      </a:r>
                    </a:p>
                    <a:p>
                      <a:pPr lvl="1"/>
                      <a:r>
                        <a:rPr lang="en-US" dirty="0"/>
                        <a:t>Can allow for empirical truncation</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859121"/>
                  </a:ext>
                </a:extLst>
              </a:tr>
            </a:tbl>
          </a:graphicData>
        </a:graphic>
      </p:graphicFrame>
      <p:pic>
        <p:nvPicPr>
          <p:cNvPr id="6" name="Picture 5"/>
          <p:cNvPicPr>
            <a:picLocks noChangeAspect="1"/>
          </p:cNvPicPr>
          <p:nvPr/>
        </p:nvPicPr>
        <p:blipFill>
          <a:blip r:embed="rId2" cstate="print"/>
          <a:stretch>
            <a:fillRect/>
          </a:stretch>
        </p:blipFill>
        <p:spPr>
          <a:xfrm>
            <a:off x="311285" y="1973798"/>
            <a:ext cx="1854685" cy="1411427"/>
          </a:xfrm>
          <a:prstGeom prst="rect">
            <a:avLst/>
          </a:prstGeom>
        </p:spPr>
      </p:pic>
      <p:pic>
        <p:nvPicPr>
          <p:cNvPr id="7" name="Picture 6"/>
          <p:cNvPicPr>
            <a:picLocks noChangeAspect="1"/>
          </p:cNvPicPr>
          <p:nvPr/>
        </p:nvPicPr>
        <p:blipFill>
          <a:blip r:embed="rId3" cstate="print"/>
          <a:stretch>
            <a:fillRect/>
          </a:stretch>
        </p:blipFill>
        <p:spPr>
          <a:xfrm>
            <a:off x="2506157" y="1977049"/>
            <a:ext cx="1844594" cy="1408176"/>
          </a:xfrm>
          <a:prstGeom prst="rect">
            <a:avLst/>
          </a:prstGeom>
        </p:spPr>
      </p:pic>
      <p:pic>
        <p:nvPicPr>
          <p:cNvPr id="8" name="Picture 7"/>
          <p:cNvPicPr>
            <a:picLocks noChangeAspect="1"/>
          </p:cNvPicPr>
          <p:nvPr/>
        </p:nvPicPr>
        <p:blipFill>
          <a:blip r:embed="rId4" cstate="print"/>
          <a:stretch>
            <a:fillRect/>
          </a:stretch>
        </p:blipFill>
        <p:spPr>
          <a:xfrm>
            <a:off x="4690938" y="1977049"/>
            <a:ext cx="1844594" cy="1408176"/>
          </a:xfrm>
          <a:prstGeom prst="rect">
            <a:avLst/>
          </a:prstGeom>
        </p:spPr>
      </p:pic>
      <p:pic>
        <p:nvPicPr>
          <p:cNvPr id="9" name="Picture 8"/>
          <p:cNvPicPr>
            <a:picLocks noChangeAspect="1"/>
          </p:cNvPicPr>
          <p:nvPr/>
        </p:nvPicPr>
        <p:blipFill>
          <a:blip r:embed="rId5" cstate="print"/>
          <a:stretch>
            <a:fillRect/>
          </a:stretch>
        </p:blipFill>
        <p:spPr>
          <a:xfrm>
            <a:off x="6875719" y="1977049"/>
            <a:ext cx="1951084" cy="1408176"/>
          </a:xfrm>
          <a:prstGeom prst="rect">
            <a:avLst/>
          </a:prstGeom>
        </p:spPr>
      </p:pic>
    </p:spTree>
    <p:extLst>
      <p:ext uri="{BB962C8B-B14F-4D97-AF65-F5344CB8AC3E}">
        <p14:creationId xmlns:p14="http://schemas.microsoft.com/office/powerpoint/2010/main" val="324465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528918" y="1980288"/>
            <a:ext cx="7754470" cy="4351889"/>
          </a:xfrm>
          <a:prstGeom prst="rect">
            <a:avLst/>
          </a:prstGeom>
        </p:spPr>
      </p:pic>
      <p:grpSp>
        <p:nvGrpSpPr>
          <p:cNvPr id="18" name="Group 17"/>
          <p:cNvGrpSpPr/>
          <p:nvPr/>
        </p:nvGrpSpPr>
        <p:grpSpPr>
          <a:xfrm>
            <a:off x="528918" y="1980287"/>
            <a:ext cx="7754470" cy="4351889"/>
            <a:chOff x="412186" y="1513360"/>
            <a:chExt cx="7754470" cy="4351889"/>
          </a:xfrm>
        </p:grpSpPr>
        <p:pic>
          <p:nvPicPr>
            <p:cNvPr id="4" name="Picture 3"/>
            <p:cNvPicPr>
              <a:picLocks noChangeAspect="1"/>
            </p:cNvPicPr>
            <p:nvPr/>
          </p:nvPicPr>
          <p:blipFill>
            <a:blip r:embed="rId2"/>
            <a:stretch>
              <a:fillRect/>
            </a:stretch>
          </p:blipFill>
          <p:spPr>
            <a:xfrm>
              <a:off x="412186" y="1513360"/>
              <a:ext cx="7754470" cy="4351889"/>
            </a:xfrm>
            <a:prstGeom prst="rect">
              <a:avLst/>
            </a:prstGeom>
          </p:spPr>
        </p:pic>
        <p:sp>
          <p:nvSpPr>
            <p:cNvPr id="6" name="Rectangle 5"/>
            <p:cNvSpPr/>
            <p:nvPr/>
          </p:nvSpPr>
          <p:spPr>
            <a:xfrm>
              <a:off x="3891064" y="4494179"/>
              <a:ext cx="1050587" cy="719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20639" y="2613498"/>
              <a:ext cx="2198451" cy="136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03906" y="3446113"/>
              <a:ext cx="175099" cy="243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33090" y="3662641"/>
              <a:ext cx="175099" cy="243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49429" y="3747670"/>
              <a:ext cx="466928" cy="688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64996" y="3454758"/>
              <a:ext cx="175099" cy="243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67718" y="4132454"/>
              <a:ext cx="175099" cy="307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354746" y="3982932"/>
              <a:ext cx="175099" cy="307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93135" y="4475172"/>
              <a:ext cx="175099" cy="307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67190" y="3730557"/>
              <a:ext cx="175099" cy="307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52399" y="233082"/>
            <a:ext cx="5369859" cy="584775"/>
          </a:xfrm>
          <a:prstGeom prst="rect">
            <a:avLst/>
          </a:prstGeom>
          <a:solidFill>
            <a:schemeClr val="bg1"/>
          </a:solidFill>
        </p:spPr>
        <p:txBody>
          <a:bodyPr wrap="square" rtlCol="0">
            <a:spAutoFit/>
          </a:bodyPr>
          <a:lstStyle/>
          <a:p>
            <a:r>
              <a:rPr lang="en-US" sz="3200" dirty="0"/>
              <a:t>Key Terms: Bias</a:t>
            </a:r>
          </a:p>
        </p:txBody>
      </p:sp>
      <p:sp>
        <p:nvSpPr>
          <p:cNvPr id="20" name="TextBox 19"/>
          <p:cNvSpPr txBox="1"/>
          <p:nvPr/>
        </p:nvSpPr>
        <p:spPr>
          <a:xfrm>
            <a:off x="528918" y="620277"/>
            <a:ext cx="7754470" cy="769441"/>
          </a:xfrm>
          <a:prstGeom prst="rect">
            <a:avLst/>
          </a:prstGeom>
          <a:noFill/>
        </p:spPr>
        <p:txBody>
          <a:bodyPr wrap="square" rtlCol="0">
            <a:spAutoFit/>
          </a:bodyPr>
          <a:lstStyle/>
          <a:p>
            <a:endParaRPr lang="en-US" sz="2200" dirty="0"/>
          </a:p>
          <a:p>
            <a:r>
              <a:rPr lang="en-US" sz="2200" dirty="0"/>
              <a:t>“Systematic deviation of results or inferences from the truth”</a:t>
            </a:r>
          </a:p>
        </p:txBody>
      </p:sp>
      <p:sp>
        <p:nvSpPr>
          <p:cNvPr id="21" name="TextBox 20"/>
          <p:cNvSpPr txBox="1"/>
          <p:nvPr/>
        </p:nvSpPr>
        <p:spPr>
          <a:xfrm>
            <a:off x="105374" y="6575863"/>
            <a:ext cx="3938558" cy="307777"/>
          </a:xfrm>
          <a:prstGeom prst="rect">
            <a:avLst/>
          </a:prstGeom>
          <a:noFill/>
        </p:spPr>
        <p:txBody>
          <a:bodyPr wrap="square" rtlCol="0">
            <a:spAutoFit/>
          </a:bodyPr>
          <a:lstStyle/>
          <a:p>
            <a:r>
              <a:rPr lang="en-US" sz="1400" dirty="0"/>
              <a:t>(Porta, 2008; </a:t>
            </a:r>
            <a:r>
              <a:rPr lang="en-US" sz="1400" dirty="0" err="1"/>
              <a:t>Szklo</a:t>
            </a:r>
            <a:r>
              <a:rPr lang="en-US" sz="1400" dirty="0"/>
              <a:t> &amp; Nieto,2012)</a:t>
            </a:r>
          </a:p>
        </p:txBody>
      </p:sp>
    </p:spTree>
    <p:extLst>
      <p:ext uri="{BB962C8B-B14F-4D97-AF65-F5344CB8AC3E}">
        <p14:creationId xmlns:p14="http://schemas.microsoft.com/office/powerpoint/2010/main" val="398144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233082"/>
            <a:ext cx="6701515" cy="584776"/>
          </a:xfrm>
          <a:prstGeom prst="rect">
            <a:avLst/>
          </a:prstGeom>
          <a:solidFill>
            <a:schemeClr val="bg1"/>
          </a:solidFill>
        </p:spPr>
        <p:txBody>
          <a:bodyPr wrap="square" rtlCol="0">
            <a:spAutoFit/>
          </a:bodyPr>
          <a:lstStyle/>
          <a:p>
            <a:r>
              <a:rPr lang="en-US" sz="3200" dirty="0"/>
              <a:t>Probability Distributions: Beta</a:t>
            </a:r>
          </a:p>
        </p:txBody>
      </p:sp>
      <p:sp>
        <p:nvSpPr>
          <p:cNvPr id="2" name="Rectangle 1"/>
          <p:cNvSpPr/>
          <p:nvPr/>
        </p:nvSpPr>
        <p:spPr>
          <a:xfrm>
            <a:off x="152399" y="4504275"/>
            <a:ext cx="8008801" cy="2031325"/>
          </a:xfrm>
          <a:prstGeom prst="rect">
            <a:avLst/>
          </a:prstGeom>
        </p:spPr>
        <p:txBody>
          <a:bodyPr wrap="square">
            <a:spAutoFit/>
          </a:bodyPr>
          <a:lstStyle/>
          <a:p>
            <a:r>
              <a:rPr lang="en-US" b="1" dirty="0"/>
              <a:t>Beta</a:t>
            </a:r>
          </a:p>
          <a:p>
            <a:pPr marL="742939" lvl="1" indent="-285750">
              <a:buFont typeface="Arial"/>
              <a:buChar char="•"/>
            </a:pPr>
            <a:r>
              <a:rPr lang="en-US" dirty="0"/>
              <a:t>Alpha and beta shape parameters</a:t>
            </a:r>
          </a:p>
          <a:p>
            <a:pPr marL="742939" lvl="1" indent="-285750">
              <a:buFont typeface="Arial"/>
              <a:buChar char="•"/>
            </a:pPr>
            <a:r>
              <a:rPr lang="en-US" dirty="0">
                <a:solidFill>
                  <a:srgbClr val="333333"/>
                </a:solidFill>
              </a:rPr>
              <a:t>Works well for proportions and validation data (and a lot of the data we use are proportions)</a:t>
            </a:r>
          </a:p>
          <a:p>
            <a:pPr marL="742939" lvl="1" indent="-285750">
              <a:buFont typeface="Arial"/>
              <a:buChar char="•"/>
            </a:pPr>
            <a:r>
              <a:rPr lang="en-US" dirty="0"/>
              <a:t>For sensitivity, among true positives, set </a:t>
            </a:r>
          </a:p>
          <a:p>
            <a:pPr lvl="2"/>
            <a:r>
              <a:rPr lang="en-US" dirty="0"/>
              <a:t>Alpha = N test positives + 1</a:t>
            </a:r>
          </a:p>
          <a:p>
            <a:pPr lvl="2"/>
            <a:r>
              <a:rPr lang="en-US" dirty="0"/>
              <a:t>Beta   = N test negatives + 1</a:t>
            </a:r>
          </a:p>
        </p:txBody>
      </p:sp>
      <p:pic>
        <p:nvPicPr>
          <p:cNvPr id="3" name="Picture 2"/>
          <p:cNvPicPr>
            <a:picLocks noChangeAspect="1"/>
          </p:cNvPicPr>
          <p:nvPr/>
        </p:nvPicPr>
        <p:blipFill>
          <a:blip r:embed="rId3"/>
          <a:stretch>
            <a:fillRect/>
          </a:stretch>
        </p:blipFill>
        <p:spPr>
          <a:xfrm>
            <a:off x="1845393" y="1130322"/>
            <a:ext cx="5008521" cy="3224562"/>
          </a:xfrm>
          <a:prstGeom prst="rect">
            <a:avLst/>
          </a:prstGeom>
        </p:spPr>
      </p:pic>
    </p:spTree>
    <p:extLst>
      <p:ext uri="{BB962C8B-B14F-4D97-AF65-F5344CB8AC3E}">
        <p14:creationId xmlns:p14="http://schemas.microsoft.com/office/powerpoint/2010/main" val="37923418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233082"/>
            <a:ext cx="6701515" cy="584776"/>
          </a:xfrm>
          <a:prstGeom prst="rect">
            <a:avLst/>
          </a:prstGeom>
          <a:solidFill>
            <a:schemeClr val="bg1"/>
          </a:solidFill>
        </p:spPr>
        <p:txBody>
          <a:bodyPr wrap="square" rtlCol="0">
            <a:spAutoFit/>
          </a:bodyPr>
          <a:lstStyle/>
          <a:p>
            <a:r>
              <a:rPr lang="en-US" sz="3200" dirty="0"/>
              <a:t>Comparing distributions</a:t>
            </a:r>
          </a:p>
        </p:txBody>
      </p:sp>
      <p:pic>
        <p:nvPicPr>
          <p:cNvPr id="5" name="Picture 4"/>
          <p:cNvPicPr>
            <a:picLocks noChangeAspect="1"/>
          </p:cNvPicPr>
          <p:nvPr/>
        </p:nvPicPr>
        <p:blipFill>
          <a:blip r:embed="rId2"/>
          <a:stretch>
            <a:fillRect/>
          </a:stretch>
        </p:blipFill>
        <p:spPr>
          <a:xfrm>
            <a:off x="152399" y="1083088"/>
            <a:ext cx="6482677" cy="4014894"/>
          </a:xfrm>
          <a:prstGeom prst="rect">
            <a:avLst/>
          </a:prstGeom>
        </p:spPr>
      </p:pic>
      <p:sp>
        <p:nvSpPr>
          <p:cNvPr id="6" name="TextBox 5"/>
          <p:cNvSpPr txBox="1"/>
          <p:nvPr/>
        </p:nvSpPr>
        <p:spPr>
          <a:xfrm>
            <a:off x="410860" y="5365507"/>
            <a:ext cx="7750340" cy="646331"/>
          </a:xfrm>
          <a:prstGeom prst="rect">
            <a:avLst/>
          </a:prstGeom>
          <a:noFill/>
        </p:spPr>
        <p:txBody>
          <a:bodyPr wrap="square" rtlCol="0">
            <a:spAutoFit/>
          </a:bodyPr>
          <a:lstStyle/>
          <a:p>
            <a:r>
              <a:rPr lang="en-US" dirty="0"/>
              <a:t>Choice of distribution not likely to have a major effect on the results of the bias analysis</a:t>
            </a:r>
          </a:p>
        </p:txBody>
      </p:sp>
      <p:sp>
        <p:nvSpPr>
          <p:cNvPr id="7" name="TextBox 6"/>
          <p:cNvSpPr txBox="1"/>
          <p:nvPr/>
        </p:nvSpPr>
        <p:spPr>
          <a:xfrm>
            <a:off x="5957489" y="1401014"/>
            <a:ext cx="3266717" cy="1477328"/>
          </a:xfrm>
          <a:prstGeom prst="rect">
            <a:avLst/>
          </a:prstGeom>
          <a:noFill/>
        </p:spPr>
        <p:txBody>
          <a:bodyPr wrap="square" rtlCol="0">
            <a:spAutoFit/>
          </a:bodyPr>
          <a:lstStyle/>
          <a:p>
            <a:r>
              <a:rPr lang="en-US" dirty="0"/>
              <a:t>All of the distributions here are centered around 0.85</a:t>
            </a:r>
          </a:p>
          <a:p>
            <a:endParaRPr lang="en-US" dirty="0"/>
          </a:p>
          <a:p>
            <a:r>
              <a:rPr lang="en-US" dirty="0"/>
              <a:t>Majority of the density lies between 0.7 and 0.1</a:t>
            </a:r>
          </a:p>
        </p:txBody>
      </p:sp>
    </p:spTree>
    <p:extLst>
      <p:ext uri="{BB962C8B-B14F-4D97-AF65-F5344CB8AC3E}">
        <p14:creationId xmlns:p14="http://schemas.microsoft.com/office/powerpoint/2010/main" val="4407017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233082"/>
            <a:ext cx="8326286" cy="584776"/>
          </a:xfrm>
          <a:prstGeom prst="rect">
            <a:avLst/>
          </a:prstGeom>
          <a:solidFill>
            <a:schemeClr val="bg1"/>
          </a:solidFill>
        </p:spPr>
        <p:txBody>
          <a:bodyPr wrap="square" rtlCol="0">
            <a:spAutoFit/>
          </a:bodyPr>
          <a:lstStyle/>
          <a:p>
            <a:r>
              <a:rPr lang="en-US" sz="3200" dirty="0"/>
              <a:t>-</a:t>
            </a:r>
            <a:r>
              <a:rPr lang="en-US" sz="3200" dirty="0" err="1"/>
              <a:t>episens</a:t>
            </a:r>
            <a:r>
              <a:rPr lang="en-US" sz="3200" dirty="0"/>
              <a:t>- for probabilistic bias analysis</a:t>
            </a:r>
          </a:p>
        </p:txBody>
      </p:sp>
      <p:pic>
        <p:nvPicPr>
          <p:cNvPr id="6" name="Picture 5"/>
          <p:cNvPicPr>
            <a:picLocks noChangeAspect="1"/>
          </p:cNvPicPr>
          <p:nvPr/>
        </p:nvPicPr>
        <p:blipFill>
          <a:blip r:embed="rId2"/>
          <a:stretch>
            <a:fillRect/>
          </a:stretch>
        </p:blipFill>
        <p:spPr>
          <a:xfrm>
            <a:off x="1315885" y="3873500"/>
            <a:ext cx="7162800" cy="2984500"/>
          </a:xfrm>
          <a:prstGeom prst="rect">
            <a:avLst/>
          </a:prstGeom>
        </p:spPr>
      </p:pic>
      <p:pic>
        <p:nvPicPr>
          <p:cNvPr id="7" name="Picture 6"/>
          <p:cNvPicPr>
            <a:picLocks noChangeAspect="1"/>
          </p:cNvPicPr>
          <p:nvPr/>
        </p:nvPicPr>
        <p:blipFill>
          <a:blip r:embed="rId3"/>
          <a:stretch>
            <a:fillRect/>
          </a:stretch>
        </p:blipFill>
        <p:spPr>
          <a:xfrm>
            <a:off x="360094" y="948575"/>
            <a:ext cx="5933555" cy="2526729"/>
          </a:xfrm>
          <a:prstGeom prst="rect">
            <a:avLst/>
          </a:prstGeom>
        </p:spPr>
      </p:pic>
      <p:sp>
        <p:nvSpPr>
          <p:cNvPr id="8" name="TextBox 7"/>
          <p:cNvSpPr txBox="1"/>
          <p:nvPr/>
        </p:nvSpPr>
        <p:spPr>
          <a:xfrm>
            <a:off x="6573783" y="1176457"/>
            <a:ext cx="2570218" cy="1477328"/>
          </a:xfrm>
          <a:prstGeom prst="rect">
            <a:avLst/>
          </a:prstGeom>
          <a:noFill/>
        </p:spPr>
        <p:txBody>
          <a:bodyPr wrap="square" rtlCol="0">
            <a:spAutoFit/>
          </a:bodyPr>
          <a:lstStyle/>
          <a:p>
            <a:r>
              <a:rPr lang="en-US" dirty="0"/>
              <a:t>Case Control study: Exposure to resins &amp; lung cancer cases</a:t>
            </a:r>
          </a:p>
          <a:p>
            <a:pPr algn="ctr"/>
            <a:r>
              <a:rPr lang="en-US" dirty="0"/>
              <a:t> (Greenland et al., 1994)</a:t>
            </a:r>
          </a:p>
        </p:txBody>
      </p:sp>
    </p:spTree>
    <p:extLst>
      <p:ext uri="{BB962C8B-B14F-4D97-AF65-F5344CB8AC3E}">
        <p14:creationId xmlns:p14="http://schemas.microsoft.com/office/powerpoint/2010/main" val="4696400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6750" y="1019761"/>
            <a:ext cx="6295026" cy="4638440"/>
          </a:xfrm>
          <a:prstGeom prst="rect">
            <a:avLst/>
          </a:prstGeom>
        </p:spPr>
      </p:pic>
      <p:sp>
        <p:nvSpPr>
          <p:cNvPr id="5" name="Rectangle 4"/>
          <p:cNvSpPr/>
          <p:nvPr/>
        </p:nvSpPr>
        <p:spPr>
          <a:xfrm>
            <a:off x="765695" y="5657671"/>
            <a:ext cx="7993121" cy="646331"/>
          </a:xfrm>
          <a:prstGeom prst="rect">
            <a:avLst/>
          </a:prstGeom>
        </p:spPr>
        <p:txBody>
          <a:bodyPr wrap="square">
            <a:spAutoFit/>
          </a:bodyPr>
          <a:lstStyle/>
          <a:p>
            <a:r>
              <a:rPr lang="en-US" dirty="0"/>
              <a:t>Histograms of 20,000 draws from trapezoidal prior distributions for the sensitivity and specificity among cases and non-cases.</a:t>
            </a:r>
          </a:p>
        </p:txBody>
      </p:sp>
      <p:sp>
        <p:nvSpPr>
          <p:cNvPr id="6" name="TextBox 5"/>
          <p:cNvSpPr txBox="1"/>
          <p:nvPr/>
        </p:nvSpPr>
        <p:spPr>
          <a:xfrm>
            <a:off x="152399" y="233082"/>
            <a:ext cx="8326286" cy="584776"/>
          </a:xfrm>
          <a:prstGeom prst="rect">
            <a:avLst/>
          </a:prstGeom>
          <a:solidFill>
            <a:schemeClr val="bg1"/>
          </a:solidFill>
        </p:spPr>
        <p:txBody>
          <a:bodyPr wrap="square" rtlCol="0">
            <a:spAutoFit/>
          </a:bodyPr>
          <a:lstStyle/>
          <a:p>
            <a:r>
              <a:rPr lang="en-US" sz="3200" dirty="0"/>
              <a:t>Exposure misclassification histograms</a:t>
            </a:r>
          </a:p>
        </p:txBody>
      </p:sp>
    </p:spTree>
    <p:extLst>
      <p:ext uri="{BB962C8B-B14F-4D97-AF65-F5344CB8AC3E}">
        <p14:creationId xmlns:p14="http://schemas.microsoft.com/office/powerpoint/2010/main" val="21918459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8" y="233082"/>
            <a:ext cx="8991601" cy="584776"/>
          </a:xfrm>
          <a:prstGeom prst="rect">
            <a:avLst/>
          </a:prstGeom>
          <a:solidFill>
            <a:schemeClr val="bg1"/>
          </a:solidFill>
        </p:spPr>
        <p:txBody>
          <a:bodyPr wrap="square" rtlCol="0">
            <a:spAutoFit/>
          </a:bodyPr>
          <a:lstStyle/>
          <a:p>
            <a:r>
              <a:rPr lang="en-US" sz="3200" dirty="0"/>
              <a:t>Unmeasured confounder (smoking)</a:t>
            </a:r>
          </a:p>
        </p:txBody>
      </p:sp>
      <p:pic>
        <p:nvPicPr>
          <p:cNvPr id="8" name="Picture 7"/>
          <p:cNvPicPr>
            <a:picLocks noChangeAspect="1"/>
          </p:cNvPicPr>
          <p:nvPr/>
        </p:nvPicPr>
        <p:blipFill>
          <a:blip r:embed="rId2"/>
          <a:stretch>
            <a:fillRect/>
          </a:stretch>
        </p:blipFill>
        <p:spPr>
          <a:xfrm>
            <a:off x="1320421" y="1135315"/>
            <a:ext cx="6265923" cy="2619533"/>
          </a:xfrm>
          <a:prstGeom prst="rect">
            <a:avLst/>
          </a:prstGeom>
        </p:spPr>
      </p:pic>
      <p:pic>
        <p:nvPicPr>
          <p:cNvPr id="9" name="Picture 8"/>
          <p:cNvPicPr>
            <a:picLocks noChangeAspect="1"/>
          </p:cNvPicPr>
          <p:nvPr/>
        </p:nvPicPr>
        <p:blipFill>
          <a:blip r:embed="rId3"/>
          <a:stretch>
            <a:fillRect/>
          </a:stretch>
        </p:blipFill>
        <p:spPr>
          <a:xfrm>
            <a:off x="2332096" y="4108264"/>
            <a:ext cx="3737446" cy="2749736"/>
          </a:xfrm>
          <a:prstGeom prst="rect">
            <a:avLst/>
          </a:prstGeom>
        </p:spPr>
      </p:pic>
    </p:spTree>
    <p:extLst>
      <p:ext uri="{BB962C8B-B14F-4D97-AF65-F5344CB8AC3E}">
        <p14:creationId xmlns:p14="http://schemas.microsoft.com/office/powerpoint/2010/main" val="27236001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233082"/>
            <a:ext cx="8326286" cy="584776"/>
          </a:xfrm>
          <a:prstGeom prst="rect">
            <a:avLst/>
          </a:prstGeom>
          <a:solidFill>
            <a:schemeClr val="bg1"/>
          </a:solidFill>
        </p:spPr>
        <p:txBody>
          <a:bodyPr wrap="square" rtlCol="0">
            <a:spAutoFit/>
          </a:bodyPr>
          <a:lstStyle/>
          <a:p>
            <a:r>
              <a:rPr lang="en-US" sz="3200" dirty="0"/>
              <a:t>Selection Bias example</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72" y="1100554"/>
            <a:ext cx="7200900" cy="962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172" y="2311935"/>
            <a:ext cx="2466975" cy="2343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239509"/>
            <a:ext cx="4752975" cy="476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4730" y="2809746"/>
            <a:ext cx="4810125" cy="1533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3305" y="4655085"/>
            <a:ext cx="4781550" cy="485775"/>
          </a:xfrm>
          <a:prstGeom prst="rect">
            <a:avLst/>
          </a:prstGeom>
          <a:noFill/>
          <a:ln w="76200">
            <a:solidFill>
              <a:srgbClr val="FFFF00"/>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3383447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00" y="2363661"/>
            <a:ext cx="8640960" cy="2762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4199" y="1063617"/>
            <a:ext cx="8409187" cy="923330"/>
          </a:xfrm>
          <a:prstGeom prst="rect">
            <a:avLst/>
          </a:prstGeom>
        </p:spPr>
        <p:txBody>
          <a:bodyPr wrap="square">
            <a:spAutoFit/>
          </a:bodyPr>
          <a:lstStyle/>
          <a:p>
            <a:pPr marL="274320" lvl="0" indent="-228600">
              <a:spcBef>
                <a:spcPct val="20000"/>
              </a:spcBef>
              <a:buClr>
                <a:srgbClr val="4F81BD"/>
              </a:buClr>
              <a:buFont typeface="Wingdings 2" pitchFamily="18" charset="2"/>
              <a:buChar char=""/>
            </a:pPr>
            <a:r>
              <a:rPr lang="en-CA" spc="150" dirty="0">
                <a:solidFill>
                  <a:srgbClr val="1F497D"/>
                </a:solidFill>
              </a:rPr>
              <a:t>Analytic cohort comprised of 2625 men and women with incident diabetes (based on fasting glucose or newly initiated medication for diabetes)</a:t>
            </a:r>
          </a:p>
        </p:txBody>
      </p:sp>
      <p:sp>
        <p:nvSpPr>
          <p:cNvPr id="6" name="TextBox 5"/>
          <p:cNvSpPr txBox="1"/>
          <p:nvPr/>
        </p:nvSpPr>
        <p:spPr>
          <a:xfrm>
            <a:off x="152399" y="233082"/>
            <a:ext cx="8326286" cy="584776"/>
          </a:xfrm>
          <a:prstGeom prst="rect">
            <a:avLst/>
          </a:prstGeom>
          <a:solidFill>
            <a:schemeClr val="bg1"/>
          </a:solidFill>
        </p:spPr>
        <p:txBody>
          <a:bodyPr wrap="square" rtlCol="0">
            <a:spAutoFit/>
          </a:bodyPr>
          <a:lstStyle/>
          <a:p>
            <a:r>
              <a:rPr lang="en-US" sz="3200" dirty="0"/>
              <a:t>Example</a:t>
            </a:r>
          </a:p>
        </p:txBody>
      </p:sp>
    </p:spTree>
    <p:extLst>
      <p:ext uri="{BB962C8B-B14F-4D97-AF65-F5344CB8AC3E}">
        <p14:creationId xmlns:p14="http://schemas.microsoft.com/office/powerpoint/2010/main" val="24428334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9122034"/>
              </p:ext>
            </p:extLst>
          </p:nvPr>
        </p:nvGraphicFramePr>
        <p:xfrm>
          <a:off x="179512" y="1001038"/>
          <a:ext cx="6559857" cy="1038860"/>
        </p:xfrm>
        <a:graphic>
          <a:graphicData uri="http://schemas.openxmlformats.org/drawingml/2006/table">
            <a:tbl>
              <a:tblPr firstRow="1" bandRow="1">
                <a:tableStyleId>{69CF1AB2-1976-4502-BF36-3FF5EA218861}</a:tableStyleId>
              </a:tblPr>
              <a:tblGrid>
                <a:gridCol w="2186619">
                  <a:extLst>
                    <a:ext uri="{9D8B030D-6E8A-4147-A177-3AD203B41FA5}">
                      <a16:colId xmlns:a16="http://schemas.microsoft.com/office/drawing/2014/main" val="20000"/>
                    </a:ext>
                  </a:extLst>
                </a:gridCol>
                <a:gridCol w="2186619">
                  <a:extLst>
                    <a:ext uri="{9D8B030D-6E8A-4147-A177-3AD203B41FA5}">
                      <a16:colId xmlns:a16="http://schemas.microsoft.com/office/drawing/2014/main" val="20001"/>
                    </a:ext>
                  </a:extLst>
                </a:gridCol>
                <a:gridCol w="2186619">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noFill/>
                  </a:tcPr>
                </a:tc>
                <a:tc>
                  <a:txBody>
                    <a:bodyPr/>
                    <a:lstStyle/>
                    <a:p>
                      <a:pPr algn="ctr"/>
                      <a:r>
                        <a:rPr lang="en-CA" dirty="0"/>
                        <a:t>Normal weight</a:t>
                      </a:r>
                      <a:endParaRPr lang="en-CA" b="0" dirty="0">
                        <a:solidFill>
                          <a:schemeClr val="bg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t>Overweight</a:t>
                      </a:r>
                      <a:r>
                        <a:rPr lang="en-CA" baseline="0" dirty="0"/>
                        <a:t>/obese</a:t>
                      </a:r>
                      <a:endParaRPr lang="en-CA" b="0" dirty="0">
                        <a:solidFill>
                          <a:schemeClr val="bg1"/>
                        </a:solidFill>
                      </a:endParaRPr>
                    </a:p>
                  </a:txBody>
                  <a:tcPr>
                    <a:noFill/>
                  </a:tcPr>
                </a:tc>
                <a:extLst>
                  <a:ext uri="{0D108BD9-81ED-4DB2-BD59-A6C34878D82A}">
                    <a16:rowId xmlns:a16="http://schemas.microsoft.com/office/drawing/2014/main" val="10000"/>
                  </a:ext>
                </a:extLst>
              </a:tr>
              <a:tr h="370840">
                <a:tc>
                  <a:txBody>
                    <a:bodyPr/>
                    <a:lstStyle/>
                    <a:p>
                      <a:pPr algn="ctr"/>
                      <a:r>
                        <a:rPr lang="en-CA" dirty="0"/>
                        <a:t>Dead</a:t>
                      </a:r>
                      <a:endParaRPr lang="en-CA" dirty="0">
                        <a:solidFill>
                          <a:schemeClr val="bg1"/>
                        </a:solidFill>
                      </a:endParaRPr>
                    </a:p>
                  </a:txBody>
                  <a:tcPr>
                    <a:noFill/>
                  </a:tcPr>
                </a:tc>
                <a:tc>
                  <a:txBody>
                    <a:bodyPr/>
                    <a:lstStyle/>
                    <a:p>
                      <a:pPr algn="ctr"/>
                      <a:r>
                        <a:rPr lang="en-CA" dirty="0"/>
                        <a:t>78</a:t>
                      </a:r>
                      <a:endParaRPr lang="en-CA" dirty="0">
                        <a:solidFill>
                          <a:schemeClr val="tx1"/>
                        </a:solidFill>
                      </a:endParaRPr>
                    </a:p>
                  </a:txBody>
                  <a:tcPr>
                    <a:noFill/>
                  </a:tcPr>
                </a:tc>
                <a:tc>
                  <a:txBody>
                    <a:bodyPr/>
                    <a:lstStyle/>
                    <a:p>
                      <a:pPr algn="ctr"/>
                      <a:r>
                        <a:rPr lang="en-CA" dirty="0"/>
                        <a:t>371</a:t>
                      </a:r>
                      <a:endParaRPr lang="en-CA" dirty="0">
                        <a:solidFill>
                          <a:schemeClr val="tx1"/>
                        </a:solidFill>
                      </a:endParaRPr>
                    </a:p>
                  </a:txBody>
                  <a:tcPr>
                    <a:noFill/>
                  </a:tcPr>
                </a:tc>
                <a:extLst>
                  <a:ext uri="{0D108BD9-81ED-4DB2-BD59-A6C34878D82A}">
                    <a16:rowId xmlns:a16="http://schemas.microsoft.com/office/drawing/2014/main" val="10001"/>
                  </a:ext>
                </a:extLst>
              </a:tr>
              <a:tr h="0">
                <a:tc>
                  <a:txBody>
                    <a:bodyPr/>
                    <a:lstStyle/>
                    <a:p>
                      <a:pPr algn="ctr"/>
                      <a:r>
                        <a:rPr lang="en-CA" dirty="0"/>
                        <a:t>Alive</a:t>
                      </a:r>
                      <a:endParaRPr lang="en-CA" dirty="0">
                        <a:solidFill>
                          <a:schemeClr val="bg1"/>
                        </a:solidFill>
                      </a:endParaRPr>
                    </a:p>
                  </a:txBody>
                  <a:tcPr>
                    <a:noFill/>
                  </a:tcPr>
                </a:tc>
                <a:tc>
                  <a:txBody>
                    <a:bodyPr/>
                    <a:lstStyle/>
                    <a:p>
                      <a:pPr algn="ctr"/>
                      <a:r>
                        <a:rPr lang="en-CA" dirty="0"/>
                        <a:t>215</a:t>
                      </a:r>
                      <a:endParaRPr lang="en-CA" dirty="0">
                        <a:solidFill>
                          <a:schemeClr val="tx1"/>
                        </a:solidFill>
                      </a:endParaRPr>
                    </a:p>
                  </a:txBody>
                  <a:tcPr>
                    <a:noFill/>
                  </a:tcPr>
                </a:tc>
                <a:tc>
                  <a:txBody>
                    <a:bodyPr/>
                    <a:lstStyle/>
                    <a:p>
                      <a:pPr algn="ctr"/>
                      <a:r>
                        <a:rPr lang="en-CA" dirty="0"/>
                        <a:t>1961</a:t>
                      </a:r>
                      <a:endParaRPr lang="en-CA" dirty="0">
                        <a:solidFill>
                          <a:schemeClr val="tx1"/>
                        </a:solidFill>
                      </a:endParaRPr>
                    </a:p>
                  </a:txBody>
                  <a:tcPr>
                    <a:no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29836439"/>
              </p:ext>
            </p:extLst>
          </p:nvPr>
        </p:nvGraphicFramePr>
        <p:xfrm>
          <a:off x="179512" y="2440692"/>
          <a:ext cx="6559857" cy="1112520"/>
        </p:xfrm>
        <a:graphic>
          <a:graphicData uri="http://schemas.openxmlformats.org/drawingml/2006/table">
            <a:tbl>
              <a:tblPr firstRow="1" bandRow="1">
                <a:tableStyleId>{69CF1AB2-1976-4502-BF36-3FF5EA218861}</a:tableStyleId>
              </a:tblPr>
              <a:tblGrid>
                <a:gridCol w="2186619">
                  <a:extLst>
                    <a:ext uri="{9D8B030D-6E8A-4147-A177-3AD203B41FA5}">
                      <a16:colId xmlns:a16="http://schemas.microsoft.com/office/drawing/2014/main" val="20000"/>
                    </a:ext>
                  </a:extLst>
                </a:gridCol>
                <a:gridCol w="2186619">
                  <a:extLst>
                    <a:ext uri="{9D8B030D-6E8A-4147-A177-3AD203B41FA5}">
                      <a16:colId xmlns:a16="http://schemas.microsoft.com/office/drawing/2014/main" val="20001"/>
                    </a:ext>
                  </a:extLst>
                </a:gridCol>
                <a:gridCol w="2186619">
                  <a:extLst>
                    <a:ext uri="{9D8B030D-6E8A-4147-A177-3AD203B41FA5}">
                      <a16:colId xmlns:a16="http://schemas.microsoft.com/office/drawing/2014/main" val="20002"/>
                    </a:ext>
                  </a:extLst>
                </a:gridCol>
              </a:tblGrid>
              <a:tr h="370840">
                <a:tc>
                  <a:txBody>
                    <a:bodyPr/>
                    <a:lstStyle/>
                    <a:p>
                      <a:endParaRPr lang="en-CA" dirty="0">
                        <a:solidFill>
                          <a:schemeClr val="bg1"/>
                        </a:solidFill>
                      </a:endParaRPr>
                    </a:p>
                  </a:txBody>
                  <a:tcPr>
                    <a:noFill/>
                  </a:tcPr>
                </a:tc>
                <a:tc>
                  <a:txBody>
                    <a:bodyPr/>
                    <a:lstStyle/>
                    <a:p>
                      <a:pPr algn="ctr"/>
                      <a:r>
                        <a:rPr lang="en-CA" dirty="0"/>
                        <a:t>Normal weight</a:t>
                      </a:r>
                      <a:endParaRPr lang="en-CA" b="0" dirty="0">
                        <a:solidFill>
                          <a:schemeClr val="bg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t>Overweight</a:t>
                      </a:r>
                      <a:r>
                        <a:rPr lang="en-CA" baseline="0" dirty="0"/>
                        <a:t>/obese</a:t>
                      </a:r>
                      <a:endParaRPr lang="en-CA" b="0" dirty="0">
                        <a:solidFill>
                          <a:schemeClr val="bg1"/>
                        </a:solidFill>
                      </a:endParaRPr>
                    </a:p>
                  </a:txBody>
                  <a:tcPr>
                    <a:noFill/>
                  </a:tcPr>
                </a:tc>
                <a:extLst>
                  <a:ext uri="{0D108BD9-81ED-4DB2-BD59-A6C34878D82A}">
                    <a16:rowId xmlns:a16="http://schemas.microsoft.com/office/drawing/2014/main" val="10000"/>
                  </a:ext>
                </a:extLst>
              </a:tr>
              <a:tr h="370840">
                <a:tc>
                  <a:txBody>
                    <a:bodyPr/>
                    <a:lstStyle/>
                    <a:p>
                      <a:pPr algn="ctr"/>
                      <a:r>
                        <a:rPr lang="en-CA" dirty="0"/>
                        <a:t>Dead</a:t>
                      </a:r>
                      <a:endParaRPr lang="en-CA" dirty="0">
                        <a:solidFill>
                          <a:schemeClr val="bg1"/>
                        </a:solidFill>
                      </a:endParaRPr>
                    </a:p>
                  </a:txBody>
                  <a:tcPr>
                    <a:noFill/>
                  </a:tcPr>
                </a:tc>
                <a:tc>
                  <a:txBody>
                    <a:bodyPr/>
                    <a:lstStyle/>
                    <a:p>
                      <a:pPr algn="ctr"/>
                      <a:r>
                        <a:rPr lang="en-CA" dirty="0"/>
                        <a:t>1835</a:t>
                      </a:r>
                      <a:endParaRPr lang="en-CA" dirty="0">
                        <a:solidFill>
                          <a:schemeClr val="tx1"/>
                        </a:solidFill>
                      </a:endParaRPr>
                    </a:p>
                  </a:txBody>
                  <a:tcPr>
                    <a:noFill/>
                  </a:tcPr>
                </a:tc>
                <a:tc>
                  <a:txBody>
                    <a:bodyPr/>
                    <a:lstStyle/>
                    <a:p>
                      <a:pPr algn="ctr"/>
                      <a:r>
                        <a:rPr lang="en-CA" dirty="0"/>
                        <a:t>2735</a:t>
                      </a:r>
                      <a:endParaRPr lang="en-CA" dirty="0">
                        <a:solidFill>
                          <a:schemeClr val="tx1"/>
                        </a:solidFill>
                      </a:endParaRPr>
                    </a:p>
                  </a:txBody>
                  <a:tcPr>
                    <a:noFill/>
                  </a:tcPr>
                </a:tc>
                <a:extLst>
                  <a:ext uri="{0D108BD9-81ED-4DB2-BD59-A6C34878D82A}">
                    <a16:rowId xmlns:a16="http://schemas.microsoft.com/office/drawing/2014/main" val="10001"/>
                  </a:ext>
                </a:extLst>
              </a:tr>
              <a:tr h="370840">
                <a:tc>
                  <a:txBody>
                    <a:bodyPr/>
                    <a:lstStyle/>
                    <a:p>
                      <a:pPr algn="ctr"/>
                      <a:r>
                        <a:rPr lang="en-CA" dirty="0"/>
                        <a:t>Alive</a:t>
                      </a:r>
                      <a:endParaRPr lang="en-CA" dirty="0">
                        <a:solidFill>
                          <a:schemeClr val="bg1"/>
                        </a:solidFill>
                      </a:endParaRPr>
                    </a:p>
                  </a:txBody>
                  <a:tcPr>
                    <a:noFill/>
                  </a:tcPr>
                </a:tc>
                <a:tc>
                  <a:txBody>
                    <a:bodyPr/>
                    <a:lstStyle/>
                    <a:p>
                      <a:pPr algn="ctr"/>
                      <a:r>
                        <a:rPr lang="en-CA" dirty="0"/>
                        <a:t>5705</a:t>
                      </a:r>
                      <a:endParaRPr lang="en-CA" dirty="0">
                        <a:solidFill>
                          <a:schemeClr val="tx1"/>
                        </a:solidFill>
                      </a:endParaRPr>
                    </a:p>
                  </a:txBody>
                  <a:tcPr>
                    <a:noFill/>
                  </a:tcPr>
                </a:tc>
                <a:tc>
                  <a:txBody>
                    <a:bodyPr/>
                    <a:lstStyle/>
                    <a:p>
                      <a:pPr algn="ctr"/>
                      <a:r>
                        <a:rPr lang="en-CA" dirty="0"/>
                        <a:t>7812</a:t>
                      </a:r>
                      <a:endParaRPr lang="en-CA" dirty="0">
                        <a:solidFill>
                          <a:schemeClr val="tx1"/>
                        </a:solidFill>
                      </a:endParaRPr>
                    </a:p>
                  </a:txBody>
                  <a:tcPr>
                    <a:no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13711592"/>
              </p:ext>
            </p:extLst>
          </p:nvPr>
        </p:nvGraphicFramePr>
        <p:xfrm>
          <a:off x="179512" y="3736836"/>
          <a:ext cx="6559857" cy="1112520"/>
        </p:xfrm>
        <a:graphic>
          <a:graphicData uri="http://schemas.openxmlformats.org/drawingml/2006/table">
            <a:tbl>
              <a:tblPr firstRow="1" bandRow="1">
                <a:tableStyleId>{69CF1AB2-1976-4502-BF36-3FF5EA218861}</a:tableStyleId>
              </a:tblPr>
              <a:tblGrid>
                <a:gridCol w="2186619">
                  <a:extLst>
                    <a:ext uri="{9D8B030D-6E8A-4147-A177-3AD203B41FA5}">
                      <a16:colId xmlns:a16="http://schemas.microsoft.com/office/drawing/2014/main" val="20000"/>
                    </a:ext>
                  </a:extLst>
                </a:gridCol>
                <a:gridCol w="2186619">
                  <a:extLst>
                    <a:ext uri="{9D8B030D-6E8A-4147-A177-3AD203B41FA5}">
                      <a16:colId xmlns:a16="http://schemas.microsoft.com/office/drawing/2014/main" val="20001"/>
                    </a:ext>
                  </a:extLst>
                </a:gridCol>
                <a:gridCol w="2186619">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noFill/>
                  </a:tcPr>
                </a:tc>
                <a:tc>
                  <a:txBody>
                    <a:bodyPr/>
                    <a:lstStyle/>
                    <a:p>
                      <a:pPr algn="ctr"/>
                      <a:r>
                        <a:rPr lang="en-CA" dirty="0"/>
                        <a:t>Normal weight</a:t>
                      </a:r>
                      <a:endParaRPr lang="en-CA" b="0" dirty="0">
                        <a:solidFill>
                          <a:schemeClr val="bg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t>Overweight</a:t>
                      </a:r>
                      <a:r>
                        <a:rPr lang="en-CA" baseline="0" dirty="0"/>
                        <a:t>/obese</a:t>
                      </a:r>
                      <a:endParaRPr lang="en-CA" b="0" dirty="0">
                        <a:solidFill>
                          <a:schemeClr val="bg1"/>
                        </a:solidFill>
                      </a:endParaRPr>
                    </a:p>
                  </a:txBody>
                  <a:tcPr>
                    <a:noFill/>
                  </a:tcPr>
                </a:tc>
                <a:extLst>
                  <a:ext uri="{0D108BD9-81ED-4DB2-BD59-A6C34878D82A}">
                    <a16:rowId xmlns:a16="http://schemas.microsoft.com/office/drawing/2014/main" val="10000"/>
                  </a:ext>
                </a:extLst>
              </a:tr>
              <a:tr h="370840">
                <a:tc>
                  <a:txBody>
                    <a:bodyPr/>
                    <a:lstStyle/>
                    <a:p>
                      <a:pPr algn="ctr"/>
                      <a:r>
                        <a:rPr lang="en-CA" dirty="0"/>
                        <a:t>Dead</a:t>
                      </a:r>
                      <a:endParaRPr lang="en-CA" dirty="0">
                        <a:solidFill>
                          <a:schemeClr val="bg1"/>
                        </a:solidFill>
                      </a:endParaRPr>
                    </a:p>
                  </a:txBody>
                  <a:tcPr>
                    <a:noFill/>
                  </a:tcPr>
                </a:tc>
                <a:tc>
                  <a:txBody>
                    <a:bodyPr/>
                    <a:lstStyle/>
                    <a:p>
                      <a:pPr algn="ctr"/>
                      <a:r>
                        <a:rPr lang="en-CA" dirty="0"/>
                        <a:t>203</a:t>
                      </a:r>
                    </a:p>
                  </a:txBody>
                  <a:tcPr>
                    <a:noFill/>
                  </a:tcPr>
                </a:tc>
                <a:tc>
                  <a:txBody>
                    <a:bodyPr/>
                    <a:lstStyle/>
                    <a:p>
                      <a:pPr algn="ctr"/>
                      <a:r>
                        <a:rPr lang="en-CA" dirty="0"/>
                        <a:t>612</a:t>
                      </a:r>
                    </a:p>
                  </a:txBody>
                  <a:tcPr>
                    <a:noFill/>
                  </a:tcPr>
                </a:tc>
                <a:extLst>
                  <a:ext uri="{0D108BD9-81ED-4DB2-BD59-A6C34878D82A}">
                    <a16:rowId xmlns:a16="http://schemas.microsoft.com/office/drawing/2014/main" val="10001"/>
                  </a:ext>
                </a:extLst>
              </a:tr>
              <a:tr h="370840">
                <a:tc>
                  <a:txBody>
                    <a:bodyPr/>
                    <a:lstStyle/>
                    <a:p>
                      <a:pPr algn="ctr"/>
                      <a:r>
                        <a:rPr lang="en-CA" dirty="0"/>
                        <a:t>Alive</a:t>
                      </a:r>
                      <a:endParaRPr lang="en-CA" dirty="0">
                        <a:solidFill>
                          <a:schemeClr val="bg1"/>
                        </a:solidFill>
                      </a:endParaRPr>
                    </a:p>
                  </a:txBody>
                  <a:tcPr>
                    <a:noFill/>
                  </a:tcPr>
                </a:tc>
                <a:tc>
                  <a:txBody>
                    <a:bodyPr/>
                    <a:lstStyle/>
                    <a:p>
                      <a:pPr algn="ctr"/>
                      <a:r>
                        <a:rPr lang="en-CA" dirty="0"/>
                        <a:t>99</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t>521</a:t>
                      </a:r>
                    </a:p>
                  </a:txBody>
                  <a:tcPr>
                    <a:no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27107009"/>
              </p:ext>
            </p:extLst>
          </p:nvPr>
        </p:nvGraphicFramePr>
        <p:xfrm>
          <a:off x="179512" y="5139101"/>
          <a:ext cx="6559857" cy="1112520"/>
        </p:xfrm>
        <a:graphic>
          <a:graphicData uri="http://schemas.openxmlformats.org/drawingml/2006/table">
            <a:tbl>
              <a:tblPr firstRow="1" bandRow="1">
                <a:tableStyleId>{69CF1AB2-1976-4502-BF36-3FF5EA218861}</a:tableStyleId>
              </a:tblPr>
              <a:tblGrid>
                <a:gridCol w="2186619">
                  <a:extLst>
                    <a:ext uri="{9D8B030D-6E8A-4147-A177-3AD203B41FA5}">
                      <a16:colId xmlns:a16="http://schemas.microsoft.com/office/drawing/2014/main" val="20000"/>
                    </a:ext>
                  </a:extLst>
                </a:gridCol>
                <a:gridCol w="2186619">
                  <a:extLst>
                    <a:ext uri="{9D8B030D-6E8A-4147-A177-3AD203B41FA5}">
                      <a16:colId xmlns:a16="http://schemas.microsoft.com/office/drawing/2014/main" val="20001"/>
                    </a:ext>
                  </a:extLst>
                </a:gridCol>
                <a:gridCol w="2186619">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noFill/>
                  </a:tcPr>
                </a:tc>
                <a:tc>
                  <a:txBody>
                    <a:bodyPr/>
                    <a:lstStyle/>
                    <a:p>
                      <a:pPr algn="ctr"/>
                      <a:r>
                        <a:rPr lang="en-CA" dirty="0"/>
                        <a:t>Normal weight</a:t>
                      </a:r>
                      <a:endParaRPr lang="en-CA" b="0" dirty="0">
                        <a:solidFill>
                          <a:schemeClr val="bg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t>Overweight</a:t>
                      </a:r>
                      <a:r>
                        <a:rPr lang="en-CA" baseline="0" dirty="0"/>
                        <a:t>/obese</a:t>
                      </a:r>
                      <a:endParaRPr lang="en-CA" b="0" dirty="0">
                        <a:solidFill>
                          <a:schemeClr val="bg1"/>
                        </a:solidFill>
                      </a:endParaRPr>
                    </a:p>
                  </a:txBody>
                  <a:tcPr>
                    <a:noFill/>
                  </a:tcPr>
                </a:tc>
                <a:extLst>
                  <a:ext uri="{0D108BD9-81ED-4DB2-BD59-A6C34878D82A}">
                    <a16:rowId xmlns:a16="http://schemas.microsoft.com/office/drawing/2014/main" val="10000"/>
                  </a:ext>
                </a:extLst>
              </a:tr>
              <a:tr h="370840">
                <a:tc>
                  <a:txBody>
                    <a:bodyPr/>
                    <a:lstStyle/>
                    <a:p>
                      <a:pPr algn="ctr"/>
                      <a:r>
                        <a:rPr lang="en-CA" dirty="0"/>
                        <a:t>Dead</a:t>
                      </a:r>
                      <a:endParaRPr lang="en-CA" dirty="0">
                        <a:solidFill>
                          <a:schemeClr val="bg1"/>
                        </a:solidFill>
                      </a:endParaRPr>
                    </a:p>
                  </a:txBody>
                  <a:tcPr>
                    <a:noFill/>
                  </a:tcPr>
                </a:tc>
                <a:tc>
                  <a:txBody>
                    <a:bodyPr/>
                    <a:lstStyle/>
                    <a:p>
                      <a:pPr algn="ctr"/>
                      <a:r>
                        <a:rPr lang="en-CA" dirty="0"/>
                        <a:t>0.11</a:t>
                      </a:r>
                    </a:p>
                  </a:txBody>
                  <a:tcPr>
                    <a:noFill/>
                  </a:tcPr>
                </a:tc>
                <a:tc>
                  <a:txBody>
                    <a:bodyPr/>
                    <a:lstStyle/>
                    <a:p>
                      <a:pPr algn="ctr"/>
                      <a:r>
                        <a:rPr lang="en-CA" dirty="0"/>
                        <a:t>0.22</a:t>
                      </a:r>
                    </a:p>
                  </a:txBody>
                  <a:tcPr>
                    <a:noFill/>
                  </a:tcPr>
                </a:tc>
                <a:extLst>
                  <a:ext uri="{0D108BD9-81ED-4DB2-BD59-A6C34878D82A}">
                    <a16:rowId xmlns:a16="http://schemas.microsoft.com/office/drawing/2014/main" val="10001"/>
                  </a:ext>
                </a:extLst>
              </a:tr>
              <a:tr h="370840">
                <a:tc>
                  <a:txBody>
                    <a:bodyPr/>
                    <a:lstStyle/>
                    <a:p>
                      <a:pPr algn="ctr"/>
                      <a:r>
                        <a:rPr lang="en-CA" dirty="0"/>
                        <a:t>Alive</a:t>
                      </a:r>
                      <a:endParaRPr lang="en-CA" dirty="0">
                        <a:solidFill>
                          <a:schemeClr val="bg1"/>
                        </a:solidFill>
                      </a:endParaRPr>
                    </a:p>
                  </a:txBody>
                  <a:tcPr>
                    <a:noFill/>
                  </a:tcPr>
                </a:tc>
                <a:tc>
                  <a:txBody>
                    <a:bodyPr/>
                    <a:lstStyle/>
                    <a:p>
                      <a:pPr algn="ctr"/>
                      <a:r>
                        <a:rPr lang="en-CA" dirty="0"/>
                        <a:t>0.02</a:t>
                      </a:r>
                    </a:p>
                  </a:txBody>
                  <a:tcPr>
                    <a:noFill/>
                  </a:tcPr>
                </a:tc>
                <a:tc>
                  <a:txBody>
                    <a:bodyPr/>
                    <a:lstStyle/>
                    <a:p>
                      <a:pPr algn="ctr"/>
                      <a:r>
                        <a:rPr lang="en-CA" dirty="0"/>
                        <a:t>0.07</a:t>
                      </a:r>
                    </a:p>
                  </a:txBody>
                  <a:tcPr>
                    <a:noFill/>
                  </a:tcPr>
                </a:tc>
                <a:extLst>
                  <a:ext uri="{0D108BD9-81ED-4DB2-BD59-A6C34878D82A}">
                    <a16:rowId xmlns:a16="http://schemas.microsoft.com/office/drawing/2014/main" val="10002"/>
                  </a:ext>
                </a:extLst>
              </a:tr>
            </a:tbl>
          </a:graphicData>
        </a:graphic>
      </p:graphicFrame>
      <p:sp>
        <p:nvSpPr>
          <p:cNvPr id="8" name="TextBox 7"/>
          <p:cNvSpPr txBox="1"/>
          <p:nvPr/>
        </p:nvSpPr>
        <p:spPr>
          <a:xfrm>
            <a:off x="6739369" y="5509529"/>
            <a:ext cx="2404631" cy="369332"/>
          </a:xfrm>
          <a:prstGeom prst="rect">
            <a:avLst/>
          </a:prstGeom>
          <a:solidFill>
            <a:schemeClr val="bg1"/>
          </a:solidFill>
          <a:ln w="28575">
            <a:solidFill>
              <a:srgbClr val="FF0000"/>
            </a:solidFill>
          </a:ln>
        </p:spPr>
        <p:txBody>
          <a:bodyPr wrap="square" rtlCol="0">
            <a:spAutoFit/>
          </a:bodyPr>
          <a:lstStyle/>
          <a:p>
            <a:pPr algn="ctr"/>
            <a:r>
              <a:rPr lang="en-CA" dirty="0"/>
              <a:t>Sampling Fractions</a:t>
            </a:r>
          </a:p>
        </p:txBody>
      </p:sp>
      <p:sp>
        <p:nvSpPr>
          <p:cNvPr id="9" name="TextBox 8"/>
          <p:cNvSpPr txBox="1"/>
          <p:nvPr/>
        </p:nvSpPr>
        <p:spPr>
          <a:xfrm>
            <a:off x="6849210" y="3934797"/>
            <a:ext cx="2088232" cy="646331"/>
          </a:xfrm>
          <a:prstGeom prst="rect">
            <a:avLst/>
          </a:prstGeom>
          <a:solidFill>
            <a:schemeClr val="bg1"/>
          </a:solidFill>
          <a:ln w="28575">
            <a:solidFill>
              <a:srgbClr val="FF0000"/>
            </a:solidFill>
          </a:ln>
        </p:spPr>
        <p:txBody>
          <a:bodyPr wrap="square" rtlCol="0">
            <a:spAutoFit/>
          </a:bodyPr>
          <a:lstStyle/>
          <a:p>
            <a:pPr algn="ctr"/>
            <a:r>
              <a:rPr lang="en-CA" dirty="0"/>
              <a:t>NHANES III</a:t>
            </a:r>
          </a:p>
          <a:p>
            <a:pPr algn="ctr"/>
            <a:r>
              <a:rPr lang="en-CA" dirty="0"/>
              <a:t>Diabetics</a:t>
            </a:r>
          </a:p>
        </p:txBody>
      </p:sp>
      <p:sp>
        <p:nvSpPr>
          <p:cNvPr id="10" name="TextBox 9"/>
          <p:cNvSpPr txBox="1"/>
          <p:nvPr/>
        </p:nvSpPr>
        <p:spPr>
          <a:xfrm>
            <a:off x="6849210" y="2461486"/>
            <a:ext cx="2088232" cy="646331"/>
          </a:xfrm>
          <a:prstGeom prst="rect">
            <a:avLst/>
          </a:prstGeom>
          <a:solidFill>
            <a:schemeClr val="bg1"/>
          </a:solidFill>
          <a:ln w="28575">
            <a:solidFill>
              <a:srgbClr val="FF0000"/>
            </a:solidFill>
          </a:ln>
        </p:spPr>
        <p:txBody>
          <a:bodyPr wrap="square" rtlCol="0">
            <a:spAutoFit/>
          </a:bodyPr>
          <a:lstStyle/>
          <a:p>
            <a:pPr algn="ctr"/>
            <a:r>
              <a:rPr lang="en-CA" dirty="0"/>
              <a:t>NHANES III</a:t>
            </a:r>
          </a:p>
          <a:p>
            <a:pPr algn="ctr"/>
            <a:r>
              <a:rPr lang="en-CA" dirty="0"/>
              <a:t>Complete cohort</a:t>
            </a:r>
          </a:p>
        </p:txBody>
      </p:sp>
      <p:sp>
        <p:nvSpPr>
          <p:cNvPr id="11" name="TextBox 10"/>
          <p:cNvSpPr txBox="1"/>
          <p:nvPr/>
        </p:nvSpPr>
        <p:spPr>
          <a:xfrm>
            <a:off x="6880917" y="1237121"/>
            <a:ext cx="2088232" cy="369332"/>
          </a:xfrm>
          <a:prstGeom prst="rect">
            <a:avLst/>
          </a:prstGeom>
          <a:solidFill>
            <a:schemeClr val="bg1"/>
          </a:solidFill>
          <a:ln w="28575">
            <a:solidFill>
              <a:srgbClr val="FF0000"/>
            </a:solidFill>
          </a:ln>
        </p:spPr>
        <p:txBody>
          <a:bodyPr wrap="square" rtlCol="0">
            <a:spAutoFit/>
          </a:bodyPr>
          <a:lstStyle/>
          <a:p>
            <a:pPr algn="ctr"/>
            <a:r>
              <a:rPr lang="en-CA" dirty="0"/>
              <a:t> </a:t>
            </a:r>
            <a:r>
              <a:rPr lang="en-CA" dirty="0" err="1"/>
              <a:t>Carnethon</a:t>
            </a:r>
            <a:r>
              <a:rPr lang="en-CA" dirty="0"/>
              <a:t> paper</a:t>
            </a:r>
          </a:p>
        </p:txBody>
      </p:sp>
      <p:sp>
        <p:nvSpPr>
          <p:cNvPr id="12" name="TextBox 11"/>
          <p:cNvSpPr txBox="1"/>
          <p:nvPr/>
        </p:nvSpPr>
        <p:spPr>
          <a:xfrm>
            <a:off x="152399" y="233082"/>
            <a:ext cx="8326286" cy="584776"/>
          </a:xfrm>
          <a:prstGeom prst="rect">
            <a:avLst/>
          </a:prstGeom>
          <a:solidFill>
            <a:schemeClr val="bg1"/>
          </a:solidFill>
        </p:spPr>
        <p:txBody>
          <a:bodyPr wrap="square" rtlCol="0">
            <a:spAutoFit/>
          </a:bodyPr>
          <a:lstStyle/>
          <a:p>
            <a:r>
              <a:rPr lang="en-US" sz="3200" dirty="0"/>
              <a:t>Example</a:t>
            </a:r>
          </a:p>
        </p:txBody>
      </p:sp>
    </p:spTree>
    <p:extLst>
      <p:ext uri="{BB962C8B-B14F-4D97-AF65-F5344CB8AC3E}">
        <p14:creationId xmlns:p14="http://schemas.microsoft.com/office/powerpoint/2010/main" val="8492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9066" y="1187337"/>
            <a:ext cx="4427667" cy="32403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092656816"/>
              </p:ext>
            </p:extLst>
          </p:nvPr>
        </p:nvGraphicFramePr>
        <p:xfrm>
          <a:off x="231598" y="4587240"/>
          <a:ext cx="8709693" cy="1005840"/>
        </p:xfrm>
        <a:graphic>
          <a:graphicData uri="http://schemas.openxmlformats.org/drawingml/2006/table">
            <a:tbl>
              <a:tblPr firstRow="1" bandRow="1">
                <a:tableStyleId>{5C22544A-7EE6-4342-B048-85BDC9FD1C3A}</a:tableStyleId>
              </a:tblPr>
              <a:tblGrid>
                <a:gridCol w="2232400">
                  <a:extLst>
                    <a:ext uri="{9D8B030D-6E8A-4147-A177-3AD203B41FA5}">
                      <a16:colId xmlns:a16="http://schemas.microsoft.com/office/drawing/2014/main" val="20000"/>
                    </a:ext>
                  </a:extLst>
                </a:gridCol>
                <a:gridCol w="1814394">
                  <a:extLst>
                    <a:ext uri="{9D8B030D-6E8A-4147-A177-3AD203B41FA5}">
                      <a16:colId xmlns:a16="http://schemas.microsoft.com/office/drawing/2014/main" val="20001"/>
                    </a:ext>
                  </a:extLst>
                </a:gridCol>
                <a:gridCol w="2102474">
                  <a:extLst>
                    <a:ext uri="{9D8B030D-6E8A-4147-A177-3AD203B41FA5}">
                      <a16:colId xmlns:a16="http://schemas.microsoft.com/office/drawing/2014/main" val="20002"/>
                    </a:ext>
                  </a:extLst>
                </a:gridCol>
                <a:gridCol w="2560425">
                  <a:extLst>
                    <a:ext uri="{9D8B030D-6E8A-4147-A177-3AD203B41FA5}">
                      <a16:colId xmlns:a16="http://schemas.microsoft.com/office/drawing/2014/main" val="20003"/>
                    </a:ext>
                  </a:extLst>
                </a:gridCol>
              </a:tblGrid>
              <a:tr h="370840">
                <a:tc>
                  <a:txBody>
                    <a:bodyPr/>
                    <a:lstStyle/>
                    <a:p>
                      <a:endParaRPr lang="en-CA" dirty="0"/>
                    </a:p>
                  </a:txBody>
                  <a:tcPr/>
                </a:tc>
                <a:tc>
                  <a:txBody>
                    <a:bodyPr/>
                    <a:lstStyle/>
                    <a:p>
                      <a:pPr algn="ctr"/>
                      <a:r>
                        <a:rPr lang="en-CA" dirty="0"/>
                        <a:t>HR Estimate</a:t>
                      </a:r>
                      <a:r>
                        <a:rPr lang="en-CA" baseline="0" dirty="0"/>
                        <a:t> </a:t>
                      </a:r>
                      <a:r>
                        <a:rPr lang="en-CA" dirty="0"/>
                        <a:t>from article</a:t>
                      </a:r>
                    </a:p>
                  </a:txBody>
                  <a:tcPr/>
                </a:tc>
                <a:tc>
                  <a:txBody>
                    <a:bodyPr/>
                    <a:lstStyle/>
                    <a:p>
                      <a:pPr algn="ctr"/>
                      <a:r>
                        <a:rPr lang="en-CA" dirty="0"/>
                        <a:t>Crude OR </a:t>
                      </a:r>
                    </a:p>
                    <a:p>
                      <a:pPr algn="ctr"/>
                      <a:r>
                        <a:rPr lang="en-CA" dirty="0"/>
                        <a:t>Estimate</a:t>
                      </a:r>
                    </a:p>
                  </a:txBody>
                  <a:tcPr/>
                </a:tc>
                <a:tc>
                  <a:txBody>
                    <a:bodyPr/>
                    <a:lstStyle/>
                    <a:p>
                      <a:pPr algn="ctr"/>
                      <a:r>
                        <a:rPr lang="en-CA" dirty="0"/>
                        <a:t>Selection bias</a:t>
                      </a:r>
                      <a:r>
                        <a:rPr lang="en-CA" baseline="0" dirty="0"/>
                        <a:t> corrected OR estimate</a:t>
                      </a:r>
                      <a:endParaRPr lang="en-CA" dirty="0"/>
                    </a:p>
                  </a:txBody>
                  <a:tcPr/>
                </a:tc>
                <a:extLst>
                  <a:ext uri="{0D108BD9-81ED-4DB2-BD59-A6C34878D82A}">
                    <a16:rowId xmlns:a16="http://schemas.microsoft.com/office/drawing/2014/main" val="10000"/>
                  </a:ext>
                </a:extLst>
              </a:tr>
              <a:tr h="370840">
                <a:tc>
                  <a:txBody>
                    <a:bodyPr/>
                    <a:lstStyle/>
                    <a:p>
                      <a:r>
                        <a:rPr lang="en-CA" dirty="0"/>
                        <a:t>Normal weight</a:t>
                      </a:r>
                    </a:p>
                  </a:txBody>
                  <a:tcPr/>
                </a:tc>
                <a:tc>
                  <a:txBody>
                    <a:bodyPr/>
                    <a:lstStyle/>
                    <a:p>
                      <a:pPr algn="ctr"/>
                      <a:r>
                        <a:rPr lang="en-CA" dirty="0"/>
                        <a:t>1.70</a:t>
                      </a:r>
                    </a:p>
                    <a:p>
                      <a:pPr algn="ctr"/>
                      <a:r>
                        <a:rPr lang="en-CA" dirty="0"/>
                        <a:t>(1.33, 2.18)</a:t>
                      </a:r>
                    </a:p>
                  </a:txBody>
                  <a:tcPr/>
                </a:tc>
                <a:tc>
                  <a:txBody>
                    <a:bodyPr/>
                    <a:lstStyle/>
                    <a:p>
                      <a:pPr algn="ctr"/>
                      <a:r>
                        <a:rPr lang="en-CA" dirty="0"/>
                        <a:t>1.92</a:t>
                      </a:r>
                      <a:r>
                        <a:rPr lang="en-CA" baseline="0" dirty="0"/>
                        <a:t> </a:t>
                      </a:r>
                    </a:p>
                    <a:p>
                      <a:pPr algn="ctr"/>
                      <a:r>
                        <a:rPr lang="en-CA" baseline="0" dirty="0"/>
                        <a:t>(1.45, 2.54)</a:t>
                      </a:r>
                      <a:endParaRPr lang="en-CA" dirty="0"/>
                    </a:p>
                  </a:txBody>
                  <a:tcPr/>
                </a:tc>
                <a:tc>
                  <a:txBody>
                    <a:bodyPr/>
                    <a:lstStyle/>
                    <a:p>
                      <a:pPr algn="ctr"/>
                      <a:r>
                        <a:rPr lang="en-CA" dirty="0"/>
                        <a:t>1.13</a:t>
                      </a:r>
                    </a:p>
                    <a:p>
                      <a:pPr algn="ctr"/>
                      <a:r>
                        <a:rPr lang="en-CA" dirty="0"/>
                        <a:t>(0.82, 1.57)</a:t>
                      </a: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231598" y="5772755"/>
            <a:ext cx="5976664" cy="276999"/>
          </a:xfrm>
          <a:prstGeom prst="rect">
            <a:avLst/>
          </a:prstGeom>
          <a:noFill/>
        </p:spPr>
        <p:txBody>
          <a:bodyPr wrap="square" rtlCol="0">
            <a:spAutoFit/>
          </a:bodyPr>
          <a:lstStyle/>
          <a:p>
            <a:r>
              <a:rPr lang="en-CA" sz="1200" dirty="0"/>
              <a:t>*Overweight-obese (BMI&gt;25) used as referent group </a:t>
            </a:r>
          </a:p>
        </p:txBody>
      </p:sp>
      <p:sp>
        <p:nvSpPr>
          <p:cNvPr id="7" name="TextBox 6"/>
          <p:cNvSpPr txBox="1"/>
          <p:nvPr/>
        </p:nvSpPr>
        <p:spPr>
          <a:xfrm>
            <a:off x="152399" y="233082"/>
            <a:ext cx="8326286" cy="584776"/>
          </a:xfrm>
          <a:prstGeom prst="rect">
            <a:avLst/>
          </a:prstGeom>
          <a:solidFill>
            <a:schemeClr val="bg1"/>
          </a:solidFill>
        </p:spPr>
        <p:txBody>
          <a:bodyPr wrap="square" rtlCol="0">
            <a:spAutoFit/>
          </a:bodyPr>
          <a:lstStyle/>
          <a:p>
            <a:r>
              <a:rPr lang="en-US" sz="3200" dirty="0"/>
              <a:t>Example</a:t>
            </a:r>
          </a:p>
        </p:txBody>
      </p:sp>
    </p:spTree>
    <p:extLst>
      <p:ext uri="{BB962C8B-B14F-4D97-AF65-F5344CB8AC3E}">
        <p14:creationId xmlns:p14="http://schemas.microsoft.com/office/powerpoint/2010/main" val="221268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3776" y="2168396"/>
            <a:ext cx="6036116" cy="2387600"/>
          </a:xfrm>
        </p:spPr>
        <p:txBody>
          <a:bodyPr anchor="ctr"/>
          <a:lstStyle/>
          <a:p>
            <a:r>
              <a:rPr lang="en-US" dirty="0"/>
              <a:t>Advanced Topics and Extensions</a:t>
            </a:r>
          </a:p>
        </p:txBody>
      </p:sp>
    </p:spTree>
    <p:extLst>
      <p:ext uri="{BB962C8B-B14F-4D97-AF65-F5344CB8AC3E}">
        <p14:creationId xmlns:p14="http://schemas.microsoft.com/office/powerpoint/2010/main" val="2911517033"/>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13177</TotalTime>
  <Words>6009</Words>
  <Application>Microsoft Macintosh PowerPoint</Application>
  <PresentationFormat>On-screen Show (4:3)</PresentationFormat>
  <Paragraphs>1111</Paragraphs>
  <Slides>110</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110</vt:i4>
      </vt:variant>
    </vt:vector>
  </HeadingPairs>
  <TitlesOfParts>
    <vt:vector size="123" baseType="lpstr">
      <vt:lpstr>Arial</vt:lpstr>
      <vt:lpstr>Cambria</vt:lpstr>
      <vt:lpstr>Cambria Math</vt:lpstr>
      <vt:lpstr>ClassicalGaramondBT-Italic</vt:lpstr>
      <vt:lpstr>ClassicalGaramondBT-Roman</vt:lpstr>
      <vt:lpstr>Courier</vt:lpstr>
      <vt:lpstr>Courier New</vt:lpstr>
      <vt:lpstr>Franklin Gothic Medium</vt:lpstr>
      <vt:lpstr>Georgia</vt:lpstr>
      <vt:lpstr>LucidaGrande</vt:lpstr>
      <vt:lpstr>Wingdings 2</vt:lpstr>
      <vt:lpstr>Zapf Dingbats</vt:lpstr>
      <vt:lpstr>UB Powerpoint Template</vt:lpstr>
      <vt:lpstr>Quantitative Bias Analysis</vt:lpstr>
      <vt:lpstr>PowerPoint Presentation</vt:lpstr>
      <vt:lpstr>PowerPoint Presentation</vt:lpstr>
      <vt:lpstr>PowerPoint Presentation</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Quantitative Bias analysis (QBA)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Bias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Unmeasured Confounding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Multidimensional Bias analysis</vt:lpstr>
      <vt:lpstr>PowerPoint Presentation</vt:lpstr>
      <vt:lpstr>PowerPoint Presentation</vt:lpstr>
      <vt:lpstr>PowerPoint Presentation</vt:lpstr>
      <vt:lpstr>PowerPoint Presentation</vt:lpstr>
      <vt:lpstr>Probabilistic Bias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Advanced Topics and Extensions</vt:lpstr>
      <vt:lpstr>PowerPoint Presentation</vt:lpstr>
      <vt:lpstr>PowerPoint Presentation</vt:lpstr>
      <vt:lpstr>PowerPoint Presentation</vt:lpstr>
      <vt:lpstr>Conduct Bernoulli trials: </vt:lpstr>
      <vt:lpstr>   Repeat entire process (record level correction and calculating effect estimate) 50,000 times to create a distribution of effect estimates </vt:lpstr>
      <vt:lpstr>PowerPoint Presentation</vt:lpstr>
      <vt:lpstr>PowerPoint Presentation</vt:lpstr>
      <vt:lpstr>Wrap up &amp; Conclusions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Hailey Banack</cp:lastModifiedBy>
  <cp:revision>543</cp:revision>
  <cp:lastPrinted>2016-07-18T17:32:49Z</cp:lastPrinted>
  <dcterms:created xsi:type="dcterms:W3CDTF">2016-06-28T14:05:07Z</dcterms:created>
  <dcterms:modified xsi:type="dcterms:W3CDTF">2024-12-06T21:07:36Z</dcterms:modified>
  <cp:category/>
</cp:coreProperties>
</file>