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1"/>
  </p:sldMasterIdLst>
  <p:notesMasterIdLst>
    <p:notesMasterId r:id="rId9"/>
  </p:notesMasterIdLst>
  <p:sldIdLst>
    <p:sldId id="256" r:id="rId2"/>
    <p:sldId id="261" r:id="rId3"/>
    <p:sldId id="258" r:id="rId4"/>
    <p:sldId id="259" r:id="rId5"/>
    <p:sldId id="264" r:id="rId6"/>
    <p:sldId id="262" r:id="rId7"/>
    <p:sldId id="276" r:id="rId8"/>
  </p:sldIdLst>
  <p:sldSz cx="9144000" cy="5143500" type="screen16x9"/>
  <p:notesSz cx="6858000" cy="9144000"/>
  <p:embeddedFontLst>
    <p:embeddedFont>
      <p:font typeface="Anonymous Pro" panose="02060609030202000504" pitchFamily="49" charset="0"/>
      <p:regular r:id="rId10"/>
      <p:bold r:id="rId11"/>
      <p:italic r:id="rId12"/>
      <p:boldItalic r:id="rId13"/>
    </p:embeddedFont>
    <p:embeddedFont>
      <p:font typeface="Coming Soon" panose="02000000000000000000" pitchFamily="2" charset="0"/>
      <p:regular r:id="rId14"/>
    </p:embeddedFont>
    <p:embeddedFont>
      <p:font typeface="Concert One" pitchFamily="2" charset="77"/>
      <p:regular r:id="rId15"/>
    </p:embeddedFont>
    <p:embeddedFont>
      <p:font typeface="Roboto Mono Medium" panose="020F050202020403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3F15BF-0EFB-924A-B98E-53673F8CBB43}" v="1" dt="2024-12-12T20:46:12.049"/>
  </p1510:revLst>
</p1510:revInfo>
</file>

<file path=ppt/tableStyles.xml><?xml version="1.0" encoding="utf-8"?>
<a:tblStyleLst xmlns:a="http://schemas.openxmlformats.org/drawingml/2006/main" def="{3816D550-F08F-4480-9878-08D45FC6B3E0}">
  <a:tblStyle styleId="{3816D550-F08F-4480-9878-08D45FC6B3E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1"/>
    <p:restoredTop sz="94694"/>
  </p:normalViewPr>
  <p:slideViewPr>
    <p:cSldViewPr snapToGrid="0">
      <p:cViewPr varScale="1">
        <p:scale>
          <a:sx n="156" d="100"/>
          <a:sy n="156" d="100"/>
        </p:scale>
        <p:origin x="864"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ableStyles" Target="tableStyle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iley Banack" userId="df58c6bd-3e89-4835-b83d-a52c76bdafc9" providerId="ADAL" clId="{C63F15BF-0EFB-924A-B98E-53673F8CBB43}"/>
    <pc:docChg chg="modSld">
      <pc:chgData name="Hailey Banack" userId="df58c6bd-3e89-4835-b83d-a52c76bdafc9" providerId="ADAL" clId="{C63F15BF-0EFB-924A-B98E-53673F8CBB43}" dt="2024-12-12T20:47:06.828" v="83" actId="1035"/>
      <pc:docMkLst>
        <pc:docMk/>
      </pc:docMkLst>
      <pc:sldChg chg="addSp modSp mod">
        <pc:chgData name="Hailey Banack" userId="df58c6bd-3e89-4835-b83d-a52c76bdafc9" providerId="ADAL" clId="{C63F15BF-0EFB-924A-B98E-53673F8CBB43}" dt="2024-12-12T20:47:06.828" v="83" actId="1035"/>
        <pc:sldMkLst>
          <pc:docMk/>
          <pc:sldMk cId="0" sldId="256"/>
        </pc:sldMkLst>
        <pc:spChg chg="add mod">
          <ac:chgData name="Hailey Banack" userId="df58c6bd-3e89-4835-b83d-a52c76bdafc9" providerId="ADAL" clId="{C63F15BF-0EFB-924A-B98E-53673F8CBB43}" dt="2024-12-12T20:47:06.828" v="83" actId="1035"/>
          <ac:spMkLst>
            <pc:docMk/>
            <pc:sldMk cId="0" sldId="256"/>
            <ac:spMk id="2" creationId="{8871ABF9-F20D-441B-AC39-C9AD3AEB71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209571f4d9_0_5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209571f4d9_0_5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853034354b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853034354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291"/>
        <p:cNvGrpSpPr/>
        <p:nvPr/>
      </p:nvGrpSpPr>
      <p:grpSpPr>
        <a:xfrm>
          <a:off x="0" y="0"/>
          <a:ext cx="0" cy="0"/>
          <a:chOff x="0" y="0"/>
          <a:chExt cx="0" cy="0"/>
        </a:xfrm>
      </p:grpSpPr>
      <p:pic>
        <p:nvPicPr>
          <p:cNvPr id="292" name="Google Shape;292;p4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3" name="Google Shape;293;p42"/>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294"/>
        <p:cNvGrpSpPr/>
        <p:nvPr/>
      </p:nvGrpSpPr>
      <p:grpSpPr>
        <a:xfrm>
          <a:off x="0" y="0"/>
          <a:ext cx="0" cy="0"/>
          <a:chOff x="0" y="0"/>
          <a:chExt cx="0" cy="0"/>
        </a:xfrm>
      </p:grpSpPr>
      <p:pic>
        <p:nvPicPr>
          <p:cNvPr id="295" name="Google Shape;295;p4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6" name="Google Shape;296;p43"/>
          <p:cNvPicPr preferRelativeResize="0"/>
          <p:nvPr/>
        </p:nvPicPr>
        <p:blipFill rotWithShape="1">
          <a:blip r:embed="rId3">
            <a:alphaModFix/>
          </a:blip>
          <a:srcRect t="29" b="29"/>
          <a:stretch/>
        </p:blipFill>
        <p:spPr>
          <a:xfrm>
            <a:off x="254425" y="201113"/>
            <a:ext cx="8635148" cy="4741275"/>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297"/>
        <p:cNvGrpSpPr/>
        <p:nvPr/>
      </p:nvGrpSpPr>
      <p:grpSpPr>
        <a:xfrm>
          <a:off x="0" y="0"/>
          <a:ext cx="0" cy="0"/>
          <a:chOff x="0" y="0"/>
          <a:chExt cx="0" cy="0"/>
        </a:xfrm>
      </p:grpSpPr>
      <p:pic>
        <p:nvPicPr>
          <p:cNvPr id="298" name="Google Shape;298;p4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9" name="Google Shape;299;p4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pic>
        <p:nvPicPr>
          <p:cNvPr id="45" name="Google Shape;45;p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46" name="Google Shape;46;p9"/>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
        <p:nvSpPr>
          <p:cNvPr id="47" name="Google Shape;47;p9"/>
          <p:cNvSpPr txBox="1">
            <a:spLocks noGrp="1"/>
          </p:cNvSpPr>
          <p:nvPr>
            <p:ph type="subTitle" idx="1"/>
          </p:nvPr>
        </p:nvSpPr>
        <p:spPr>
          <a:xfrm>
            <a:off x="1629950" y="3828100"/>
            <a:ext cx="2332500" cy="697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Font typeface="Concert One"/>
              <a:buNone/>
              <a:defRPr sz="1600">
                <a:latin typeface="Concert One"/>
                <a:ea typeface="Concert One"/>
                <a:cs typeface="Concert One"/>
                <a:sym typeface="Concert One"/>
              </a:defRPr>
            </a:lvl1pPr>
            <a:lvl2pPr lvl="1">
              <a:lnSpc>
                <a:spcPct val="100000"/>
              </a:lnSpc>
              <a:spcBef>
                <a:spcPts val="0"/>
              </a:spcBef>
              <a:spcAft>
                <a:spcPts val="0"/>
              </a:spcAft>
              <a:buSzPts val="1400"/>
              <a:buNone/>
              <a:defRPr/>
            </a:lvl2pPr>
            <a:lvl3pPr lvl="2">
              <a:lnSpc>
                <a:spcPct val="100000"/>
              </a:lnSpc>
              <a:spcBef>
                <a:spcPts val="0"/>
              </a:spcBef>
              <a:spcAft>
                <a:spcPts val="0"/>
              </a:spcAft>
              <a:buSzPts val="1400"/>
              <a:buNone/>
              <a:defRPr/>
            </a:lvl3pPr>
            <a:lvl4pPr lvl="3">
              <a:lnSpc>
                <a:spcPct val="100000"/>
              </a:lnSpc>
              <a:spcBef>
                <a:spcPts val="0"/>
              </a:spcBef>
              <a:spcAft>
                <a:spcPts val="0"/>
              </a:spcAft>
              <a:buSzPts val="1400"/>
              <a:buNone/>
              <a:defRPr/>
            </a:lvl4pPr>
            <a:lvl5pPr lvl="4">
              <a:lnSpc>
                <a:spcPct val="100000"/>
              </a:lnSpc>
              <a:spcBef>
                <a:spcPts val="0"/>
              </a:spcBef>
              <a:spcAft>
                <a:spcPts val="0"/>
              </a:spcAft>
              <a:buSzPts val="1400"/>
              <a:buNone/>
              <a:defRPr/>
            </a:lvl5pPr>
            <a:lvl6pPr lvl="5">
              <a:lnSpc>
                <a:spcPct val="100000"/>
              </a:lnSpc>
              <a:spcBef>
                <a:spcPts val="0"/>
              </a:spcBef>
              <a:spcAft>
                <a:spcPts val="0"/>
              </a:spcAft>
              <a:buSzPts val="1400"/>
              <a:buNone/>
              <a:defRPr/>
            </a:lvl6pPr>
            <a:lvl7pPr lvl="6">
              <a:lnSpc>
                <a:spcPct val="100000"/>
              </a:lnSpc>
              <a:spcBef>
                <a:spcPts val="0"/>
              </a:spcBef>
              <a:spcAft>
                <a:spcPts val="0"/>
              </a:spcAft>
              <a:buSzPts val="1400"/>
              <a:buNone/>
              <a:defRPr/>
            </a:lvl7pPr>
            <a:lvl8pPr lvl="7">
              <a:lnSpc>
                <a:spcPct val="100000"/>
              </a:lnSpc>
              <a:spcBef>
                <a:spcPts val="0"/>
              </a:spcBef>
              <a:spcAft>
                <a:spcPts val="0"/>
              </a:spcAft>
              <a:buSzPts val="1400"/>
              <a:buNone/>
              <a:defRPr/>
            </a:lvl8pPr>
            <a:lvl9pPr lvl="8">
              <a:lnSpc>
                <a:spcPct val="100000"/>
              </a:lnSpc>
              <a:spcBef>
                <a:spcPts val="0"/>
              </a:spcBef>
              <a:spcAft>
                <a:spcPts val="0"/>
              </a:spcAft>
              <a:buSzPts val="1400"/>
              <a:buNone/>
              <a:defRPr/>
            </a:lvl9pPr>
          </a:lstStyle>
          <a:p>
            <a:endParaRPr/>
          </a:p>
        </p:txBody>
      </p:sp>
      <p:sp>
        <p:nvSpPr>
          <p:cNvPr id="48" name="Google Shape;48;p9"/>
          <p:cNvSpPr txBox="1">
            <a:spLocks noGrp="1"/>
          </p:cNvSpPr>
          <p:nvPr>
            <p:ph type="body" idx="2"/>
          </p:nvPr>
        </p:nvSpPr>
        <p:spPr>
          <a:xfrm>
            <a:off x="5044725" y="539500"/>
            <a:ext cx="3224400" cy="40692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Clr>
                <a:schemeClr val="dk2"/>
              </a:buClr>
              <a:buSzPts val="1400"/>
              <a:buChar char="●"/>
              <a:defRPr sz="1400">
                <a:solidFill>
                  <a:schemeClr val="dk2"/>
                </a:solidFill>
              </a:defRPr>
            </a:lvl1pPr>
            <a:lvl2pPr marL="914400" lvl="1" indent="-317500">
              <a:spcBef>
                <a:spcPts val="0"/>
              </a:spcBef>
              <a:spcAft>
                <a:spcPts val="0"/>
              </a:spcAft>
              <a:buClr>
                <a:schemeClr val="dk2"/>
              </a:buClr>
              <a:buSzPts val="1400"/>
              <a:buChar char="○"/>
              <a:defRPr>
                <a:solidFill>
                  <a:schemeClr val="dk2"/>
                </a:solidFill>
              </a:defRPr>
            </a:lvl2pPr>
            <a:lvl3pPr marL="1371600" lvl="2" indent="-317500">
              <a:spcBef>
                <a:spcPts val="1600"/>
              </a:spcBef>
              <a:spcAft>
                <a:spcPts val="0"/>
              </a:spcAft>
              <a:buClr>
                <a:schemeClr val="dk2"/>
              </a:buClr>
              <a:buSzPts val="1400"/>
              <a:buChar char="■"/>
              <a:defRPr>
                <a:solidFill>
                  <a:schemeClr val="dk2"/>
                </a:solidFill>
              </a:defRPr>
            </a:lvl3pPr>
            <a:lvl4pPr marL="1828800" lvl="3" indent="-317500">
              <a:spcBef>
                <a:spcPts val="1600"/>
              </a:spcBef>
              <a:spcAft>
                <a:spcPts val="0"/>
              </a:spcAft>
              <a:buClr>
                <a:schemeClr val="dk2"/>
              </a:buClr>
              <a:buSzPts val="1400"/>
              <a:buChar char="●"/>
              <a:defRPr>
                <a:solidFill>
                  <a:schemeClr val="dk2"/>
                </a:solidFill>
              </a:defRPr>
            </a:lvl4pPr>
            <a:lvl5pPr marL="2286000" lvl="4" indent="-317500">
              <a:spcBef>
                <a:spcPts val="1600"/>
              </a:spcBef>
              <a:spcAft>
                <a:spcPts val="0"/>
              </a:spcAft>
              <a:buClr>
                <a:schemeClr val="dk2"/>
              </a:buClr>
              <a:buSzPts val="1400"/>
              <a:buChar char="○"/>
              <a:defRPr>
                <a:solidFill>
                  <a:schemeClr val="dk2"/>
                </a:solidFill>
              </a:defRPr>
            </a:lvl5pPr>
            <a:lvl6pPr marL="2743200" lvl="5" indent="-317500">
              <a:spcBef>
                <a:spcPts val="1600"/>
              </a:spcBef>
              <a:spcAft>
                <a:spcPts val="0"/>
              </a:spcAft>
              <a:buClr>
                <a:schemeClr val="dk2"/>
              </a:buClr>
              <a:buSzPts val="1400"/>
              <a:buChar char="■"/>
              <a:defRPr>
                <a:solidFill>
                  <a:schemeClr val="dk2"/>
                </a:solidFill>
              </a:defRPr>
            </a:lvl6pPr>
            <a:lvl7pPr marL="3200400" lvl="6" indent="-317500">
              <a:spcBef>
                <a:spcPts val="1600"/>
              </a:spcBef>
              <a:spcAft>
                <a:spcPts val="0"/>
              </a:spcAft>
              <a:buClr>
                <a:schemeClr val="dk2"/>
              </a:buClr>
              <a:buSzPts val="1400"/>
              <a:buChar char="●"/>
              <a:defRPr>
                <a:solidFill>
                  <a:schemeClr val="dk2"/>
                </a:solidFill>
              </a:defRPr>
            </a:lvl7pPr>
            <a:lvl8pPr marL="3657600" lvl="7" indent="-317500">
              <a:spcBef>
                <a:spcPts val="1600"/>
              </a:spcBef>
              <a:spcAft>
                <a:spcPts val="0"/>
              </a:spcAft>
              <a:buClr>
                <a:schemeClr val="dk2"/>
              </a:buClr>
              <a:buSzPts val="1400"/>
              <a:buChar char="○"/>
              <a:defRPr>
                <a:solidFill>
                  <a:schemeClr val="dk2"/>
                </a:solidFill>
              </a:defRPr>
            </a:lvl8pPr>
            <a:lvl9pPr marL="4114800" lvl="8" indent="-317500">
              <a:spcBef>
                <a:spcPts val="1600"/>
              </a:spcBef>
              <a:spcAft>
                <a:spcPts val="1600"/>
              </a:spcAft>
              <a:buClr>
                <a:schemeClr val="dk2"/>
              </a:buClr>
              <a:buSzPts val="1400"/>
              <a:buChar char="■"/>
              <a:defRPr>
                <a:solidFill>
                  <a:schemeClr val="dk2"/>
                </a:solidFill>
              </a:defRPr>
            </a:lvl9pPr>
          </a:lstStyle>
          <a:p>
            <a:endParaRPr/>
          </a:p>
        </p:txBody>
      </p:sp>
      <p:sp>
        <p:nvSpPr>
          <p:cNvPr id="49" name="Google Shape;49;p9"/>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pic>
        <p:nvPicPr>
          <p:cNvPr id="55" name="Google Shape;55;p1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6" name="Google Shape;56;p11"/>
          <p:cNvPicPr preferRelativeResize="0"/>
          <p:nvPr/>
        </p:nvPicPr>
        <p:blipFill rotWithShape="1">
          <a:blip r:embed="rId3">
            <a:alphaModFix/>
          </a:blip>
          <a:srcRect t="16734" r="8892" b="18300"/>
          <a:stretch/>
        </p:blipFill>
        <p:spPr>
          <a:xfrm rot="-5400000">
            <a:off x="4748475" y="480657"/>
            <a:ext cx="2036850" cy="846042"/>
          </a:xfrm>
          <a:prstGeom prst="rect">
            <a:avLst/>
          </a:prstGeom>
          <a:noFill/>
          <a:ln>
            <a:noFill/>
          </a:ln>
        </p:spPr>
      </p:pic>
      <p:pic>
        <p:nvPicPr>
          <p:cNvPr id="57" name="Google Shape;57;p11"/>
          <p:cNvPicPr preferRelativeResize="0"/>
          <p:nvPr/>
        </p:nvPicPr>
        <p:blipFill rotWithShape="1">
          <a:blip r:embed="rId3">
            <a:alphaModFix/>
          </a:blip>
          <a:srcRect t="16734" r="8892" b="18300"/>
          <a:stretch/>
        </p:blipFill>
        <p:spPr>
          <a:xfrm rot="-5400000">
            <a:off x="5339025" y="595407"/>
            <a:ext cx="2036850" cy="846042"/>
          </a:xfrm>
          <a:prstGeom prst="rect">
            <a:avLst/>
          </a:prstGeom>
          <a:noFill/>
          <a:ln>
            <a:noFill/>
          </a:ln>
        </p:spPr>
      </p:pic>
      <p:pic>
        <p:nvPicPr>
          <p:cNvPr id="58" name="Google Shape;58;p11"/>
          <p:cNvPicPr preferRelativeResize="0"/>
          <p:nvPr/>
        </p:nvPicPr>
        <p:blipFill rotWithShape="1">
          <a:blip r:embed="rId4">
            <a:alphaModFix/>
          </a:blip>
          <a:srcRect b="7123"/>
          <a:stretch/>
        </p:blipFill>
        <p:spPr>
          <a:xfrm>
            <a:off x="1974100" y="324738"/>
            <a:ext cx="5195775" cy="4494025"/>
          </a:xfrm>
          <a:prstGeom prst="rect">
            <a:avLst/>
          </a:prstGeom>
          <a:noFill/>
          <a:ln>
            <a:noFill/>
          </a:ln>
        </p:spPr>
      </p:pic>
      <p:sp>
        <p:nvSpPr>
          <p:cNvPr id="59" name="Google Shape;59;p11"/>
          <p:cNvSpPr txBox="1">
            <a:spLocks noGrp="1"/>
          </p:cNvSpPr>
          <p:nvPr>
            <p:ph type="title" hasCustomPrompt="1"/>
          </p:nvPr>
        </p:nvSpPr>
        <p:spPr>
          <a:xfrm>
            <a:off x="2838275" y="1645347"/>
            <a:ext cx="4001700" cy="1137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7200" b="0">
                <a:solidFill>
                  <a:schemeClr val="dk2"/>
                </a:solidFill>
              </a:defRPr>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60" name="Google Shape;60;p11"/>
          <p:cNvSpPr txBox="1">
            <a:spLocks noGrp="1"/>
          </p:cNvSpPr>
          <p:nvPr>
            <p:ph type="body" idx="1"/>
          </p:nvPr>
        </p:nvSpPr>
        <p:spPr>
          <a:xfrm>
            <a:off x="3335675" y="3062950"/>
            <a:ext cx="30069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Char char="●"/>
              <a:defRPr>
                <a:solidFill>
                  <a:schemeClr val="dk2"/>
                </a:solidFill>
              </a:defRPr>
            </a:lvl1pPr>
            <a:lvl2pPr marL="914400" lvl="1" indent="-342900" algn="ctr">
              <a:spcBef>
                <a:spcPts val="1600"/>
              </a:spcBef>
              <a:spcAft>
                <a:spcPts val="0"/>
              </a:spcAft>
              <a:buClr>
                <a:schemeClr val="dk2"/>
              </a:buClr>
              <a:buSzPts val="1800"/>
              <a:buChar char="○"/>
              <a:defRPr sz="1800">
                <a:solidFill>
                  <a:schemeClr val="dk2"/>
                </a:solidFill>
              </a:defRPr>
            </a:lvl2pPr>
            <a:lvl3pPr marL="1371600" lvl="2" indent="-342900" algn="ctr">
              <a:spcBef>
                <a:spcPts val="1600"/>
              </a:spcBef>
              <a:spcAft>
                <a:spcPts val="0"/>
              </a:spcAft>
              <a:buClr>
                <a:schemeClr val="dk2"/>
              </a:buClr>
              <a:buSzPts val="1800"/>
              <a:buChar char="■"/>
              <a:defRPr sz="1800">
                <a:solidFill>
                  <a:schemeClr val="dk2"/>
                </a:solidFill>
              </a:defRPr>
            </a:lvl3pPr>
            <a:lvl4pPr marL="1828800" lvl="3" indent="-342900" algn="ctr">
              <a:spcBef>
                <a:spcPts val="1600"/>
              </a:spcBef>
              <a:spcAft>
                <a:spcPts val="0"/>
              </a:spcAft>
              <a:buClr>
                <a:schemeClr val="dk2"/>
              </a:buClr>
              <a:buSzPts val="1800"/>
              <a:buChar char="●"/>
              <a:defRPr sz="1800">
                <a:solidFill>
                  <a:schemeClr val="dk2"/>
                </a:solidFill>
              </a:defRPr>
            </a:lvl4pPr>
            <a:lvl5pPr marL="2286000" lvl="4" indent="-342900" algn="ctr">
              <a:spcBef>
                <a:spcPts val="1600"/>
              </a:spcBef>
              <a:spcAft>
                <a:spcPts val="0"/>
              </a:spcAft>
              <a:buClr>
                <a:schemeClr val="dk2"/>
              </a:buClr>
              <a:buSzPts val="1800"/>
              <a:buChar char="○"/>
              <a:defRPr sz="1800">
                <a:solidFill>
                  <a:schemeClr val="dk2"/>
                </a:solidFill>
              </a:defRPr>
            </a:lvl5pPr>
            <a:lvl6pPr marL="2743200" lvl="5" indent="-342900" algn="ctr">
              <a:spcBef>
                <a:spcPts val="1600"/>
              </a:spcBef>
              <a:spcAft>
                <a:spcPts val="0"/>
              </a:spcAft>
              <a:buClr>
                <a:schemeClr val="dk2"/>
              </a:buClr>
              <a:buSzPts val="1800"/>
              <a:buChar char="■"/>
              <a:defRPr sz="1800">
                <a:solidFill>
                  <a:schemeClr val="dk2"/>
                </a:solidFill>
              </a:defRPr>
            </a:lvl6pPr>
            <a:lvl7pPr marL="3200400" lvl="6" indent="-342900" algn="ctr">
              <a:spcBef>
                <a:spcPts val="1600"/>
              </a:spcBef>
              <a:spcAft>
                <a:spcPts val="0"/>
              </a:spcAft>
              <a:buClr>
                <a:schemeClr val="dk2"/>
              </a:buClr>
              <a:buSzPts val="1800"/>
              <a:buChar char="●"/>
              <a:defRPr sz="1800">
                <a:solidFill>
                  <a:schemeClr val="dk2"/>
                </a:solidFill>
              </a:defRPr>
            </a:lvl7pPr>
            <a:lvl8pPr marL="3657600" lvl="7" indent="-342900" algn="ctr">
              <a:spcBef>
                <a:spcPts val="1600"/>
              </a:spcBef>
              <a:spcAft>
                <a:spcPts val="0"/>
              </a:spcAft>
              <a:buClr>
                <a:schemeClr val="dk2"/>
              </a:buClr>
              <a:buSzPts val="1800"/>
              <a:buChar char="○"/>
              <a:defRPr sz="1800">
                <a:solidFill>
                  <a:schemeClr val="dk2"/>
                </a:solidFill>
              </a:defRPr>
            </a:lvl8pPr>
            <a:lvl9pPr marL="4114800" lvl="8" indent="-342900" algn="ctr">
              <a:spcBef>
                <a:spcPts val="1600"/>
              </a:spcBef>
              <a:spcAft>
                <a:spcPts val="1600"/>
              </a:spcAft>
              <a:buClr>
                <a:schemeClr val="dk2"/>
              </a:buClr>
              <a:buSzPts val="1800"/>
              <a:buChar char="■"/>
              <a:defRPr sz="1800">
                <a:solidFill>
                  <a:schemeClr val="dk2"/>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1">
  <p:cSld name="ONE_COLUMN_TEXT_1">
    <p:spTree>
      <p:nvGrpSpPr>
        <p:cNvPr id="1" name="Shape 102"/>
        <p:cNvGrpSpPr/>
        <p:nvPr/>
      </p:nvGrpSpPr>
      <p:grpSpPr>
        <a:xfrm>
          <a:off x="0" y="0"/>
          <a:ext cx="0" cy="0"/>
          <a:chOff x="0" y="0"/>
          <a:chExt cx="0" cy="0"/>
        </a:xfrm>
      </p:grpSpPr>
      <p:pic>
        <p:nvPicPr>
          <p:cNvPr id="103" name="Google Shape;103;p1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4" name="Google Shape;104;p19"/>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05" name="Google Shape;105;p19"/>
          <p:cNvSpPr txBox="1">
            <a:spLocks noGrp="1"/>
          </p:cNvSpPr>
          <p:nvPr>
            <p:ph type="body" idx="1"/>
          </p:nvPr>
        </p:nvSpPr>
        <p:spPr>
          <a:xfrm>
            <a:off x="2649000" y="2142600"/>
            <a:ext cx="3846000" cy="18915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0"/>
              </a:spcBef>
              <a:spcAft>
                <a:spcPts val="0"/>
              </a:spcAft>
              <a:buClr>
                <a:schemeClr val="dk2"/>
              </a:buClr>
              <a:buSzPts val="1600"/>
              <a:buChar char="●"/>
              <a:defRPr sz="1600">
                <a:solidFill>
                  <a:schemeClr val="dk2"/>
                </a:solidFill>
              </a:defRPr>
            </a:lvl1pPr>
            <a:lvl2pPr marL="914400" lvl="1" indent="-330200" rtl="0">
              <a:lnSpc>
                <a:spcPct val="100000"/>
              </a:lnSpc>
              <a:spcBef>
                <a:spcPts val="1600"/>
              </a:spcBef>
              <a:spcAft>
                <a:spcPts val="0"/>
              </a:spcAft>
              <a:buClr>
                <a:schemeClr val="dk2"/>
              </a:buClr>
              <a:buSzPts val="1600"/>
              <a:buChar char="○"/>
              <a:defRPr sz="1600">
                <a:solidFill>
                  <a:schemeClr val="dk2"/>
                </a:solidFill>
              </a:defRPr>
            </a:lvl2pPr>
            <a:lvl3pPr marL="1371600" lvl="2" indent="-330200" rtl="0">
              <a:lnSpc>
                <a:spcPct val="100000"/>
              </a:lnSpc>
              <a:spcBef>
                <a:spcPts val="1600"/>
              </a:spcBef>
              <a:spcAft>
                <a:spcPts val="0"/>
              </a:spcAft>
              <a:buClr>
                <a:schemeClr val="dk2"/>
              </a:buClr>
              <a:buSzPts val="1600"/>
              <a:buChar char="■"/>
              <a:defRPr sz="1600">
                <a:solidFill>
                  <a:schemeClr val="dk2"/>
                </a:solidFill>
              </a:defRPr>
            </a:lvl3pPr>
            <a:lvl4pPr marL="1828800" lvl="3" indent="-330200" rtl="0">
              <a:lnSpc>
                <a:spcPct val="100000"/>
              </a:lnSpc>
              <a:spcBef>
                <a:spcPts val="1600"/>
              </a:spcBef>
              <a:spcAft>
                <a:spcPts val="0"/>
              </a:spcAft>
              <a:buClr>
                <a:schemeClr val="dk2"/>
              </a:buClr>
              <a:buSzPts val="1600"/>
              <a:buChar char="●"/>
              <a:defRPr sz="1600">
                <a:solidFill>
                  <a:schemeClr val="dk2"/>
                </a:solidFill>
              </a:defRPr>
            </a:lvl4pPr>
            <a:lvl5pPr marL="2286000" lvl="4" indent="-330200" rtl="0">
              <a:lnSpc>
                <a:spcPct val="100000"/>
              </a:lnSpc>
              <a:spcBef>
                <a:spcPts val="1600"/>
              </a:spcBef>
              <a:spcAft>
                <a:spcPts val="0"/>
              </a:spcAft>
              <a:buClr>
                <a:schemeClr val="dk2"/>
              </a:buClr>
              <a:buSzPts val="1600"/>
              <a:buChar char="○"/>
              <a:defRPr sz="1600">
                <a:solidFill>
                  <a:schemeClr val="dk2"/>
                </a:solidFill>
              </a:defRPr>
            </a:lvl5pPr>
            <a:lvl6pPr marL="2743200" lvl="5" indent="-330200" rtl="0">
              <a:lnSpc>
                <a:spcPct val="100000"/>
              </a:lnSpc>
              <a:spcBef>
                <a:spcPts val="1600"/>
              </a:spcBef>
              <a:spcAft>
                <a:spcPts val="0"/>
              </a:spcAft>
              <a:buClr>
                <a:schemeClr val="dk2"/>
              </a:buClr>
              <a:buSzPts val="1600"/>
              <a:buChar char="■"/>
              <a:defRPr sz="1600">
                <a:solidFill>
                  <a:schemeClr val="dk2"/>
                </a:solidFill>
              </a:defRPr>
            </a:lvl6pPr>
            <a:lvl7pPr marL="3200400" lvl="6" indent="-330200" rtl="0">
              <a:lnSpc>
                <a:spcPct val="100000"/>
              </a:lnSpc>
              <a:spcBef>
                <a:spcPts val="1600"/>
              </a:spcBef>
              <a:spcAft>
                <a:spcPts val="0"/>
              </a:spcAft>
              <a:buClr>
                <a:schemeClr val="dk2"/>
              </a:buClr>
              <a:buSzPts val="1600"/>
              <a:buChar char="●"/>
              <a:defRPr sz="1600">
                <a:solidFill>
                  <a:schemeClr val="dk2"/>
                </a:solidFill>
              </a:defRPr>
            </a:lvl7pPr>
            <a:lvl8pPr marL="3657600" lvl="7" indent="-330200" rtl="0">
              <a:lnSpc>
                <a:spcPct val="100000"/>
              </a:lnSpc>
              <a:spcBef>
                <a:spcPts val="1600"/>
              </a:spcBef>
              <a:spcAft>
                <a:spcPts val="0"/>
              </a:spcAft>
              <a:buClr>
                <a:schemeClr val="dk2"/>
              </a:buClr>
              <a:buSzPts val="1600"/>
              <a:buChar char="○"/>
              <a:defRPr sz="1600">
                <a:solidFill>
                  <a:schemeClr val="dk2"/>
                </a:solidFill>
              </a:defRPr>
            </a:lvl8pPr>
            <a:lvl9pPr marL="4114800" lvl="8" indent="-330200" rtl="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106" name="Google Shape;106;p19"/>
          <p:cNvSpPr txBox="1">
            <a:spLocks noGrp="1"/>
          </p:cNvSpPr>
          <p:nvPr>
            <p:ph type="title"/>
          </p:nvPr>
        </p:nvSpPr>
        <p:spPr>
          <a:xfrm>
            <a:off x="3127075" y="1366750"/>
            <a:ext cx="29016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146"/>
        <p:cNvGrpSpPr/>
        <p:nvPr/>
      </p:nvGrpSpPr>
      <p:grpSpPr>
        <a:xfrm>
          <a:off x="0" y="0"/>
          <a:ext cx="0" cy="0"/>
          <a:chOff x="0" y="0"/>
          <a:chExt cx="0" cy="0"/>
        </a:xfrm>
      </p:grpSpPr>
      <p:pic>
        <p:nvPicPr>
          <p:cNvPr id="147" name="Google Shape;147;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48" name="Google Shape;148;p26"/>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149" name="Google Shape;149;p26"/>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150" name="Google Shape;150;p26"/>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151" name="Google Shape;151;p26"/>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Medium"/>
                <a:ea typeface="Roboto Mono Medium"/>
                <a:cs typeface="Roboto Mono Medium"/>
                <a:sym typeface="Roboto Mono Medium"/>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152" name="Google Shape;152;p26"/>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289"/>
        <p:cNvGrpSpPr/>
        <p:nvPr/>
      </p:nvGrpSpPr>
      <p:grpSpPr>
        <a:xfrm>
          <a:off x="0" y="0"/>
          <a:ext cx="0" cy="0"/>
          <a:chOff x="0" y="0"/>
          <a:chExt cx="0" cy="0"/>
        </a:xfrm>
      </p:grpSpPr>
      <p:pic>
        <p:nvPicPr>
          <p:cNvPr id="290" name="Google Shape;290;p4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Medium"/>
              <a:buChar char="●"/>
              <a:defRPr sz="1800">
                <a:solidFill>
                  <a:schemeClr val="accent2"/>
                </a:solidFill>
                <a:latin typeface="Roboto Mono Medium"/>
                <a:ea typeface="Roboto Mono Medium"/>
                <a:cs typeface="Roboto Mono Medium"/>
                <a:sym typeface="Roboto Mono Medium"/>
              </a:defRPr>
            </a:lvl1pPr>
            <a:lvl2pPr marL="914400" lvl="1"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2pPr>
            <a:lvl3pPr marL="1371600" lvl="2"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3pPr>
            <a:lvl4pPr marL="1828800" lvl="3"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4pPr>
            <a:lvl5pPr marL="2286000" lvl="4"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5pPr>
            <a:lvl6pPr marL="2743200" lvl="5"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6pPr>
            <a:lvl7pPr marL="3200400" lvl="6"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7pPr>
            <a:lvl8pPr marL="3657600" lvl="7"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8pPr>
            <a:lvl9pPr marL="4114800" lvl="8" indent="-317500">
              <a:lnSpc>
                <a:spcPct val="100000"/>
              </a:lnSpc>
              <a:spcBef>
                <a:spcPts val="1600"/>
              </a:spcBef>
              <a:spcAft>
                <a:spcPts val="160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5" r:id="rId3"/>
    <p:sldLayoutId id="2147483657" r:id="rId4"/>
    <p:sldLayoutId id="2147483658" r:id="rId5"/>
    <p:sldLayoutId id="2147483659" r:id="rId6"/>
    <p:sldLayoutId id="2147483665" r:id="rId7"/>
    <p:sldLayoutId id="2147483672" r:id="rId8"/>
    <p:sldLayoutId id="2147483687" r:id="rId9"/>
    <p:sldLayoutId id="2147483688" r:id="rId10"/>
    <p:sldLayoutId id="2147483689" r:id="rId11"/>
    <p:sldLayoutId id="2147483690" r:id="rId12"/>
  </p:sldLayoutIdLst>
  <mc:AlternateContent xmlns:mc="http://schemas.openxmlformats.org/markup-compatibility/2006" xmlns:p14="http://schemas.microsoft.com/office/powerpoint/2010/main">
    <mc:Choice Requires="p14">
      <p:transition spd="slow">
        <p:push/>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7"/>
          <p:cNvSpPr txBox="1">
            <a:spLocks noGrp="1"/>
          </p:cNvSpPr>
          <p:nvPr>
            <p:ph type="ctrTitle"/>
          </p:nvPr>
        </p:nvSpPr>
        <p:spPr>
          <a:xfrm>
            <a:off x="1532100" y="1245236"/>
            <a:ext cx="6079800" cy="16551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400" dirty="0">
                <a:solidFill>
                  <a:srgbClr val="002060"/>
                </a:solidFill>
              </a:rPr>
              <a:t>SERious </a:t>
            </a:r>
            <a:br>
              <a:rPr lang="en" sz="4400" dirty="0">
                <a:solidFill>
                  <a:srgbClr val="002060"/>
                </a:solidFill>
              </a:rPr>
            </a:br>
            <a:r>
              <a:rPr lang="en" sz="4400" dirty="0">
                <a:solidFill>
                  <a:srgbClr val="002060"/>
                </a:solidFill>
              </a:rPr>
              <a:t>Summaries</a:t>
            </a:r>
            <a:endParaRPr sz="4400" dirty="0">
              <a:solidFill>
                <a:srgbClr val="002060"/>
              </a:solidFill>
            </a:endParaRPr>
          </a:p>
        </p:txBody>
      </p:sp>
      <p:sp>
        <p:nvSpPr>
          <p:cNvPr id="309" name="Google Shape;309;p47"/>
          <p:cNvSpPr txBox="1">
            <a:spLocks noGrp="1"/>
          </p:cNvSpPr>
          <p:nvPr>
            <p:ph type="subTitle" idx="1"/>
          </p:nvPr>
        </p:nvSpPr>
        <p:spPr>
          <a:xfrm>
            <a:off x="1672763" y="3620904"/>
            <a:ext cx="14271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200" dirty="0"/>
              <a:t>Introduction</a:t>
            </a:r>
            <a:endParaRPr sz="1200" b="0" dirty="0"/>
          </a:p>
        </p:txBody>
      </p:sp>
      <p:sp>
        <p:nvSpPr>
          <p:cNvPr id="310" name="Google Shape;310;p47"/>
          <p:cNvSpPr/>
          <p:nvPr/>
        </p:nvSpPr>
        <p:spPr>
          <a:xfrm>
            <a:off x="2482788" y="2511466"/>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rgbClr val="FFC000"/>
            </a:solidFill>
            <a:prstDash val="solid"/>
            <a:round/>
            <a:headEnd type="none" w="med" len="med"/>
            <a:tailEnd type="none" w="med" len="med"/>
          </a:ln>
        </p:spPr>
      </p:sp>
      <p:sp>
        <p:nvSpPr>
          <p:cNvPr id="311" name="Google Shape;311;p47"/>
          <p:cNvSpPr/>
          <p:nvPr/>
        </p:nvSpPr>
        <p:spPr>
          <a:xfrm>
            <a:off x="6060369" y="2527341"/>
            <a:ext cx="613650" cy="13775"/>
          </a:xfrm>
          <a:custGeom>
            <a:avLst/>
            <a:gdLst/>
            <a:ahLst/>
            <a:cxnLst/>
            <a:rect l="l" t="t" r="r" b="b"/>
            <a:pathLst>
              <a:path w="24546" h="551" extrusionOk="0">
                <a:moveTo>
                  <a:pt x="0" y="551"/>
                </a:moveTo>
                <a:cubicBezTo>
                  <a:pt x="8133" y="-353"/>
                  <a:pt x="16363" y="137"/>
                  <a:pt x="24546" y="137"/>
                </a:cubicBezTo>
              </a:path>
            </a:pathLst>
          </a:custGeom>
          <a:noFill/>
          <a:ln w="76200" cap="flat" cmpd="sng">
            <a:solidFill>
              <a:srgbClr val="FFC000"/>
            </a:solidFill>
            <a:prstDash val="solid"/>
            <a:round/>
            <a:headEnd type="none" w="med" len="med"/>
            <a:tailEnd type="none" w="med" len="med"/>
          </a:ln>
        </p:spPr>
      </p:sp>
      <p:sp>
        <p:nvSpPr>
          <p:cNvPr id="312" name="Google Shape;312;p47"/>
          <p:cNvSpPr/>
          <p:nvPr/>
        </p:nvSpPr>
        <p:spPr>
          <a:xfrm>
            <a:off x="1889900" y="4413504"/>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3" name="Google Shape;319;p50">
            <a:extLst>
              <a:ext uri="{FF2B5EF4-FFF2-40B4-BE49-F238E27FC236}">
                <a16:creationId xmlns:a16="http://schemas.microsoft.com/office/drawing/2014/main" id="{FBB2A3D7-2348-56B2-9572-743276DAB4D5}"/>
              </a:ext>
            </a:extLst>
          </p:cNvPr>
          <p:cNvPicPr preferRelativeResize="0"/>
          <p:nvPr/>
        </p:nvPicPr>
        <p:blipFill rotWithShape="1">
          <a:blip r:embed="rId3">
            <a:alphaModFix/>
          </a:blip>
          <a:srcRect t="16970" r="8892" b="21025"/>
          <a:stretch/>
        </p:blipFill>
        <p:spPr>
          <a:xfrm>
            <a:off x="6674019" y="3732293"/>
            <a:ext cx="2036850" cy="810276"/>
          </a:xfrm>
          <a:prstGeom prst="rect">
            <a:avLst/>
          </a:prstGeom>
          <a:noFill/>
          <a:ln>
            <a:noFill/>
          </a:ln>
        </p:spPr>
      </p:pic>
      <p:pic>
        <p:nvPicPr>
          <p:cNvPr id="4" name="Google Shape;319;p50">
            <a:extLst>
              <a:ext uri="{FF2B5EF4-FFF2-40B4-BE49-F238E27FC236}">
                <a16:creationId xmlns:a16="http://schemas.microsoft.com/office/drawing/2014/main" id="{F591438B-A50A-0004-BBD4-0267695E9A1A}"/>
              </a:ext>
            </a:extLst>
          </p:cNvPr>
          <p:cNvPicPr preferRelativeResize="0"/>
          <p:nvPr/>
        </p:nvPicPr>
        <p:blipFill rotWithShape="1">
          <a:blip r:embed="rId3">
            <a:alphaModFix/>
          </a:blip>
          <a:srcRect t="16970" r="8892" b="21025"/>
          <a:stretch/>
        </p:blipFill>
        <p:spPr>
          <a:xfrm>
            <a:off x="6674019" y="3087988"/>
            <a:ext cx="2036850" cy="810276"/>
          </a:xfrm>
          <a:prstGeom prst="rect">
            <a:avLst/>
          </a:prstGeom>
          <a:noFill/>
          <a:ln>
            <a:noFill/>
          </a:ln>
        </p:spPr>
      </p:pic>
      <p:sp>
        <p:nvSpPr>
          <p:cNvPr id="2" name="Google Shape;309;p47">
            <a:extLst>
              <a:ext uri="{FF2B5EF4-FFF2-40B4-BE49-F238E27FC236}">
                <a16:creationId xmlns:a16="http://schemas.microsoft.com/office/drawing/2014/main" id="{8871ABF9-F20D-441B-AC39-C9AD3AEB71B4}"/>
              </a:ext>
            </a:extLst>
          </p:cNvPr>
          <p:cNvSpPr txBox="1">
            <a:spLocks/>
          </p:cNvSpPr>
          <p:nvPr/>
        </p:nvSpPr>
        <p:spPr>
          <a:xfrm>
            <a:off x="2824270" y="3986953"/>
            <a:ext cx="4503427"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Summary prepared by Dr. Hailey Banack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08"/>
                                        </p:tgtEl>
                                        <p:attrNameLst>
                                          <p:attrName>style.visibility</p:attrName>
                                        </p:attrNameLst>
                                      </p:cBhvr>
                                      <p:to>
                                        <p:strVal val="visible"/>
                                      </p:to>
                                    </p:set>
                                    <p:anim calcmode="lin" valueType="num">
                                      <p:cBhvr additive="base">
                                        <p:cTn id="7" dur="1000"/>
                                        <p:tgtEl>
                                          <p:spTgt spid="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52"/>
          <p:cNvSpPr txBox="1">
            <a:spLocks noGrp="1"/>
          </p:cNvSpPr>
          <p:nvPr>
            <p:ph type="body" idx="1"/>
          </p:nvPr>
        </p:nvSpPr>
        <p:spPr>
          <a:xfrm>
            <a:off x="2549561" y="2250427"/>
            <a:ext cx="4226377" cy="18915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dirty="0"/>
              <a:t>Short summaries of episodes from the SERious Epi podcast co-hosted by Hailey Banack and Matt Fox</a:t>
            </a:r>
            <a:endParaRPr dirty="0"/>
          </a:p>
        </p:txBody>
      </p:sp>
      <p:sp>
        <p:nvSpPr>
          <p:cNvPr id="366" name="Google Shape;366;p52"/>
          <p:cNvSpPr txBox="1">
            <a:spLocks noGrp="1"/>
          </p:cNvSpPr>
          <p:nvPr>
            <p:ph type="title"/>
          </p:nvPr>
        </p:nvSpPr>
        <p:spPr>
          <a:xfrm>
            <a:off x="1684709" y="1168788"/>
            <a:ext cx="5665233"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000" dirty="0">
                <a:solidFill>
                  <a:srgbClr val="002060"/>
                </a:solidFill>
              </a:rPr>
              <a:t>W</a:t>
            </a:r>
            <a:r>
              <a:rPr lang="en-US" sz="2000" dirty="0">
                <a:solidFill>
                  <a:srgbClr val="002060"/>
                </a:solidFill>
              </a:rPr>
              <a:t>h</a:t>
            </a:r>
            <a:r>
              <a:rPr lang="en" sz="2000" dirty="0">
                <a:solidFill>
                  <a:srgbClr val="002060"/>
                </a:solidFill>
              </a:rPr>
              <a:t>at are SERious Summaries?</a:t>
            </a:r>
            <a:endParaRPr sz="2000" dirty="0">
              <a:solidFill>
                <a:srgbClr val="002060"/>
              </a:solidFill>
            </a:endParaRPr>
          </a:p>
        </p:txBody>
      </p:sp>
      <p:pic>
        <p:nvPicPr>
          <p:cNvPr id="2" name="Google Shape;1803;p110">
            <a:extLst>
              <a:ext uri="{FF2B5EF4-FFF2-40B4-BE49-F238E27FC236}">
                <a16:creationId xmlns:a16="http://schemas.microsoft.com/office/drawing/2014/main" id="{EE884F72-2C9E-2ACB-D452-2AAB4D0CD42B}"/>
              </a:ext>
            </a:extLst>
          </p:cNvPr>
          <p:cNvPicPr preferRelativeResize="0"/>
          <p:nvPr/>
        </p:nvPicPr>
        <p:blipFill>
          <a:blip r:embed="rId3">
            <a:alphaModFix/>
          </a:blip>
          <a:stretch>
            <a:fillRect/>
          </a:stretch>
        </p:blipFill>
        <p:spPr>
          <a:xfrm>
            <a:off x="3853406" y="1651788"/>
            <a:ext cx="1327838" cy="29553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65"/>
                                        </p:tgtEl>
                                        <p:attrNameLst>
                                          <p:attrName>style.visibility</p:attrName>
                                        </p:attrNameLst>
                                      </p:cBhvr>
                                      <p:to>
                                        <p:strVal val="visible"/>
                                      </p:to>
                                    </p:set>
                                    <p:animEffect transition="in" filter="fade">
                                      <p:cBhvr>
                                        <p:cTn id="7" dur="1000"/>
                                        <p:tgtEl>
                                          <p:spTgt spid="365"/>
                                        </p:tgtEl>
                                      </p:cBhvr>
                                    </p:animEffect>
                                  </p:childTnLst>
                                </p:cTn>
                              </p:par>
                              <p:par>
                                <p:cTn id="8" presetID="10" presetClass="entr" presetSubtype="0" fill="hold" nodeType="withEffect">
                                  <p:stCondLst>
                                    <p:cond delay="0"/>
                                  </p:stCondLst>
                                  <p:childTnLst>
                                    <p:set>
                                      <p:cBhvr>
                                        <p:cTn id="9" dur="1" fill="hold">
                                          <p:stCondLst>
                                            <p:cond delay="0"/>
                                          </p:stCondLst>
                                        </p:cTn>
                                        <p:tgtEl>
                                          <p:spTgt spid="366"/>
                                        </p:tgtEl>
                                        <p:attrNameLst>
                                          <p:attrName>style.visibility</p:attrName>
                                        </p:attrNameLst>
                                      </p:cBhvr>
                                      <p:to>
                                        <p:strVal val="visible"/>
                                      </p:to>
                                    </p:set>
                                    <p:animEffect transition="in" filter="fade">
                                      <p:cBhvr>
                                        <p:cTn id="10" dur="1000"/>
                                        <p:tgtEl>
                                          <p:spTgt spid="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49"/>
          <p:cNvSpPr txBox="1">
            <a:spLocks noGrp="1"/>
          </p:cNvSpPr>
          <p:nvPr>
            <p:ph type="title" idx="8"/>
          </p:nvPr>
        </p:nvSpPr>
        <p:spPr>
          <a:xfrm>
            <a:off x="1604350" y="582533"/>
            <a:ext cx="2403900" cy="5727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dirty="0"/>
              <a:t>What’s </a:t>
            </a:r>
            <a:br>
              <a:rPr lang="en" dirty="0"/>
            </a:br>
            <a:r>
              <a:rPr lang="en" dirty="0"/>
              <a:t>included?</a:t>
            </a:r>
            <a:endParaRPr dirty="0"/>
          </a:p>
        </p:txBody>
      </p:sp>
      <p:sp>
        <p:nvSpPr>
          <p:cNvPr id="329" name="Google Shape;329;p49"/>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uFill>
                  <a:noFill/>
                </a:uFill>
                <a:hlinkClick r:id="rId3" action="ppaction://hlinksldjump"/>
              </a:rPr>
              <a:t>Overview</a:t>
            </a:r>
            <a:endParaRPr/>
          </a:p>
        </p:txBody>
      </p:sp>
      <p:sp>
        <p:nvSpPr>
          <p:cNvPr id="330" name="Google Shape;330;p49"/>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5- minute summary of the topic discussed in each episode</a:t>
            </a:r>
            <a:endParaRPr dirty="0"/>
          </a:p>
        </p:txBody>
      </p:sp>
      <p:sp>
        <p:nvSpPr>
          <p:cNvPr id="332" name="Google Shape;332;p49"/>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endParaRPr dirty="0"/>
          </a:p>
          <a:p>
            <a:pPr marL="0" lvl="0" indent="0" algn="ctr" rtl="0">
              <a:spcBef>
                <a:spcPts val="0"/>
              </a:spcBef>
              <a:spcAft>
                <a:spcPts val="0"/>
              </a:spcAft>
              <a:buNone/>
            </a:pPr>
            <a:endParaRPr dirty="0"/>
          </a:p>
        </p:txBody>
      </p:sp>
      <p:sp>
        <p:nvSpPr>
          <p:cNvPr id="333" name="Google Shape;333;p49"/>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chemeClr val="bg2"/>
                </a:solidFill>
                <a:uFill>
                  <a:noFill/>
                </a:uFill>
                <a:hlinkClick r:id="" action="ppaction://noaction">
                  <a:extLst>
                    <a:ext uri="{A12FA001-AC4F-418D-AE19-62706E023703}">
                      <ahyp:hlinkClr xmlns:ahyp="http://schemas.microsoft.com/office/drawing/2018/hyperlinkcolor" val="tx"/>
                    </a:ext>
                  </a:extLst>
                </a:hlinkClick>
              </a:rPr>
              <a:t>Featu</a:t>
            </a:r>
            <a:r>
              <a:rPr lang="en" dirty="0">
                <a:solidFill>
                  <a:schemeClr val="bg2"/>
                </a:solidFill>
                <a:uFill>
                  <a:noFill/>
                </a:uFill>
              </a:rPr>
              <a:t>ring</a:t>
            </a:r>
            <a:endParaRPr dirty="0">
              <a:solidFill>
                <a:schemeClr val="bg2"/>
              </a:solidFill>
            </a:endParaRPr>
          </a:p>
        </p:txBody>
      </p:sp>
      <p:sp>
        <p:nvSpPr>
          <p:cNvPr id="334" name="Google Shape;334;p49"/>
          <p:cNvSpPr txBox="1">
            <a:spLocks noGrp="1"/>
          </p:cNvSpPr>
          <p:nvPr>
            <p:ph type="subTitle" idx="5"/>
          </p:nvPr>
        </p:nvSpPr>
        <p:spPr>
          <a:xfrm>
            <a:off x="992861" y="3615075"/>
            <a:ext cx="2874000" cy="875092"/>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US" dirty="0"/>
              <a:t>A slide presentation, video recording, and list of helpful resources</a:t>
            </a:r>
            <a:endParaRPr dirty="0"/>
          </a:p>
          <a:p>
            <a:pPr marL="0" lvl="0" indent="0" algn="ctr" rtl="0">
              <a:spcBef>
                <a:spcPts val="0"/>
              </a:spcBef>
              <a:spcAft>
                <a:spcPts val="0"/>
              </a:spcAft>
              <a:buNone/>
            </a:pPr>
            <a:endParaRPr dirty="0"/>
          </a:p>
        </p:txBody>
      </p:sp>
      <p:pic>
        <p:nvPicPr>
          <p:cNvPr id="2" name="Google Shape;1773;p113">
            <a:extLst>
              <a:ext uri="{FF2B5EF4-FFF2-40B4-BE49-F238E27FC236}">
                <a16:creationId xmlns:a16="http://schemas.microsoft.com/office/drawing/2014/main" id="{77BE233C-589D-F9C6-32E9-57E02D2D245B}"/>
              </a:ext>
            </a:extLst>
          </p:cNvPr>
          <p:cNvPicPr preferRelativeResize="0"/>
          <p:nvPr/>
        </p:nvPicPr>
        <p:blipFill>
          <a:blip r:embed="rId4">
            <a:alphaModFix/>
          </a:blip>
          <a:stretch>
            <a:fillRect/>
          </a:stretch>
        </p:blipFill>
        <p:spPr>
          <a:xfrm rot="9194054">
            <a:off x="1047001" y="1073973"/>
            <a:ext cx="1114697" cy="505643"/>
          </a:xfrm>
          <a:prstGeom prst="rect">
            <a:avLst/>
          </a:prstGeom>
          <a:noFill/>
          <a:ln>
            <a:noFill/>
          </a:ln>
        </p:spPr>
      </p:pic>
      <p:pic>
        <p:nvPicPr>
          <p:cNvPr id="3" name="Google Shape;377;p53">
            <a:extLst>
              <a:ext uri="{FF2B5EF4-FFF2-40B4-BE49-F238E27FC236}">
                <a16:creationId xmlns:a16="http://schemas.microsoft.com/office/drawing/2014/main" id="{6141D687-3528-04D8-0D87-8CC632A02384}"/>
              </a:ext>
            </a:extLst>
          </p:cNvPr>
          <p:cNvPicPr preferRelativeResize="0"/>
          <p:nvPr/>
        </p:nvPicPr>
        <p:blipFill>
          <a:blip r:embed="rId5">
            <a:alphaModFix/>
          </a:blip>
          <a:stretch>
            <a:fillRect/>
          </a:stretch>
        </p:blipFill>
        <p:spPr>
          <a:xfrm>
            <a:off x="5340934" y="743965"/>
            <a:ext cx="3094583" cy="3105964"/>
          </a:xfrm>
          <a:prstGeom prst="rect">
            <a:avLst/>
          </a:prstGeom>
          <a:noFill/>
          <a:ln>
            <a:noFill/>
          </a:ln>
          <a:effectLst>
            <a:outerShdw blurRad="57150" dist="19050" dir="5400000" algn="bl" rotWithShape="0">
              <a:srgbClr val="000000">
                <a:alpha val="50000"/>
              </a:srgbClr>
            </a:outerShdw>
          </a:effectLst>
        </p:spPr>
      </p:pic>
      <p:sp>
        <p:nvSpPr>
          <p:cNvPr id="6" name="Google Shape;330;p49">
            <a:extLst>
              <a:ext uri="{FF2B5EF4-FFF2-40B4-BE49-F238E27FC236}">
                <a16:creationId xmlns:a16="http://schemas.microsoft.com/office/drawing/2014/main" id="{8783A405-4F65-3B95-5DFF-01917325739C}"/>
              </a:ext>
            </a:extLst>
          </p:cNvPr>
          <p:cNvSpPr txBox="1">
            <a:spLocks/>
          </p:cNvSpPr>
          <p:nvPr/>
        </p:nvSpPr>
        <p:spPr>
          <a:xfrm>
            <a:off x="5911996" y="1912829"/>
            <a:ext cx="2076740" cy="716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800" dirty="0"/>
              <a:t>It’s a quick and easy way to learn something</a:t>
            </a:r>
          </a:p>
          <a:p>
            <a:pPr marL="0" indent="0"/>
            <a:r>
              <a:rPr lang="en-US" sz="1800" dirty="0"/>
              <a:t> new!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29"/>
                                        </p:tgtEl>
                                        <p:attrNameLst>
                                          <p:attrName>style.visibility</p:attrName>
                                        </p:attrNameLst>
                                      </p:cBhvr>
                                      <p:to>
                                        <p:strVal val="visible"/>
                                      </p:to>
                                    </p:set>
                                    <p:anim calcmode="lin" valueType="num">
                                      <p:cBhvr additive="base">
                                        <p:cTn id="7" dur="1000"/>
                                        <p:tgtEl>
                                          <p:spTgt spid="329"/>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330"/>
                                        </p:tgtEl>
                                        <p:attrNameLst>
                                          <p:attrName>style.visibility</p:attrName>
                                        </p:attrNameLst>
                                      </p:cBhvr>
                                      <p:to>
                                        <p:strVal val="visible"/>
                                      </p:to>
                                    </p:set>
                                    <p:anim calcmode="lin" valueType="num">
                                      <p:cBhvr additive="base">
                                        <p:cTn id="10" dur="1000"/>
                                        <p:tgtEl>
                                          <p:spTgt spid="330"/>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333"/>
                                        </p:tgtEl>
                                        <p:attrNameLst>
                                          <p:attrName>style.visibility</p:attrName>
                                        </p:attrNameLst>
                                      </p:cBhvr>
                                      <p:to>
                                        <p:strVal val="visible"/>
                                      </p:to>
                                    </p:set>
                                    <p:anim calcmode="lin" valueType="num">
                                      <p:cBhvr additive="base">
                                        <p:cTn id="13" dur="1000"/>
                                        <p:tgtEl>
                                          <p:spTgt spid="333"/>
                                        </p:tgtEl>
                                        <p:attrNameLst>
                                          <p:attrName>ppt_y</p:attrName>
                                        </p:attrNameLst>
                                      </p:cBhvr>
                                      <p:tavLst>
                                        <p:tav tm="0">
                                          <p:val>
                                            <p:strVal val="#ppt_y+1"/>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34"/>
                                        </p:tgtEl>
                                        <p:attrNameLst>
                                          <p:attrName>style.visibility</p:attrName>
                                        </p:attrNameLst>
                                      </p:cBhvr>
                                      <p:to>
                                        <p:strVal val="visible"/>
                                      </p:to>
                                    </p:set>
                                    <p:anim calcmode="lin" valueType="num">
                                      <p:cBhvr additive="base">
                                        <p:cTn id="16" dur="1000"/>
                                        <p:tgtEl>
                                          <p:spTgt spid="334"/>
                                        </p:tgtEl>
                                        <p:attrNameLst>
                                          <p:attrName>ppt_y</p:attrName>
                                        </p:attrNameLst>
                                      </p:cBhvr>
                                      <p:tavLst>
                                        <p:tav tm="0">
                                          <p:val>
                                            <p:strVal val="#ppt_y+1"/>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32"/>
                                        </p:tgtEl>
                                        <p:attrNameLst>
                                          <p:attrName>style.visibility</p:attrName>
                                        </p:attrNameLst>
                                      </p:cBhvr>
                                      <p:to>
                                        <p:strVal val="visible"/>
                                      </p:to>
                                    </p:set>
                                    <p:anim calcmode="lin" valueType="num">
                                      <p:cBhvr additive="base">
                                        <p:cTn id="19" dur="1000"/>
                                        <p:tgtEl>
                                          <p:spTgt spid="332"/>
                                        </p:tgtEl>
                                        <p:attrNameLst>
                                          <p:attrName>ppt_y</p:attrName>
                                        </p:attrNameLst>
                                      </p:cBhvr>
                                      <p:tavLst>
                                        <p:tav tm="0">
                                          <p:val>
                                            <p:strVal val="#ppt_y+1"/>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1000"/>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nvPicPr>
        <p:blipFill>
          <a:blip r:embed="rId3">
            <a:alphaModFix amt="86000"/>
          </a:blip>
          <a:stretch>
            <a:fillRect/>
          </a:stretch>
        </p:blipFill>
        <p:spPr>
          <a:xfrm rot="1344117">
            <a:off x="3823925" y="1324475"/>
            <a:ext cx="1496149" cy="1160650"/>
          </a:xfrm>
          <a:prstGeom prst="rect">
            <a:avLst/>
          </a:prstGeom>
          <a:noFill/>
          <a:ln>
            <a:noFill/>
          </a:ln>
        </p:spPr>
      </p:pic>
      <p:sp>
        <p:nvSpPr>
          <p:cNvPr id="343" name="Google Shape;343;p50"/>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dirty="0"/>
              <a:t>S1E1</a:t>
            </a:r>
            <a:endParaRPr dirty="0"/>
          </a:p>
        </p:txBody>
      </p:sp>
      <p:sp>
        <p:nvSpPr>
          <p:cNvPr id="346" name="Google Shape;346;p50"/>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Introduction</a:t>
            </a:r>
            <a:endParaRPr dirty="0"/>
          </a:p>
        </p:txBody>
      </p:sp>
      <p:sp>
        <p:nvSpPr>
          <p:cNvPr id="347" name="Google Shape;347;p50"/>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US" dirty="0"/>
              <a:t>Why do we even need an epidemiology podcast?</a:t>
            </a:r>
            <a:endParaRPr dirty="0"/>
          </a:p>
          <a:p>
            <a:pPr marL="0" lvl="0" indent="0" algn="ctr" rtl="0">
              <a:spcBef>
                <a:spcPts val="0"/>
              </a:spcBef>
              <a:spcAft>
                <a:spcPts val="0"/>
              </a:spcAft>
              <a:buNone/>
            </a:pPr>
            <a:endParaRPr dirty="0"/>
          </a:p>
        </p:txBody>
      </p:sp>
      <p:pic>
        <p:nvPicPr>
          <p:cNvPr id="3" name="Google Shape;319;p50">
            <a:extLst>
              <a:ext uri="{FF2B5EF4-FFF2-40B4-BE49-F238E27FC236}">
                <a16:creationId xmlns:a16="http://schemas.microsoft.com/office/drawing/2014/main" id="{F0A377BE-7A31-7138-AB56-04A1522F5FBA}"/>
              </a:ext>
            </a:extLst>
          </p:cNvPr>
          <p:cNvPicPr preferRelativeResize="0"/>
          <p:nvPr/>
        </p:nvPicPr>
        <p:blipFill rotWithShape="1">
          <a:blip r:embed="rId4">
            <a:alphaModFix/>
          </a:blip>
          <a:srcRect t="16970" r="8892" b="21025"/>
          <a:stretch/>
        </p:blipFill>
        <p:spPr>
          <a:xfrm rot="10800000">
            <a:off x="900891" y="1094524"/>
            <a:ext cx="2036850" cy="81027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347"/>
                                        </p:tgtEl>
                                        <p:attrNameLst>
                                          <p:attrName>style.visibility</p:attrName>
                                        </p:attrNameLst>
                                      </p:cBhvr>
                                      <p:to>
                                        <p:strVal val="visible"/>
                                      </p:to>
                                    </p:set>
                                    <p:anim calcmode="lin" valueType="num">
                                      <p:cBhvr additive="base">
                                        <p:cTn id="11" dur="1000"/>
                                        <p:tgtEl>
                                          <p:spTgt spid="347"/>
                                        </p:tgtEl>
                                        <p:attrNameLst>
                                          <p:attrName>ppt_y</p:attrName>
                                        </p:attrNameLst>
                                      </p:cBhvr>
                                      <p:tavLst>
                                        <p:tav tm="0">
                                          <p:val>
                                            <p:strVal val="#ppt_y+1"/>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346"/>
                                        </p:tgtEl>
                                        <p:attrNameLst>
                                          <p:attrName>style.visibility</p:attrName>
                                        </p:attrNameLst>
                                      </p:cBhvr>
                                      <p:to>
                                        <p:strVal val="visible"/>
                                      </p:to>
                                    </p:set>
                                    <p:anim calcmode="lin" valueType="num">
                                      <p:cBhvr additive="base">
                                        <p:cTn id="14" dur="1000"/>
                                        <p:tgtEl>
                                          <p:spTgt spid="3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55"/>
          <p:cNvSpPr txBox="1">
            <a:spLocks noGrp="1"/>
          </p:cNvSpPr>
          <p:nvPr>
            <p:ph type="subTitle" idx="1"/>
          </p:nvPr>
        </p:nvSpPr>
        <p:spPr>
          <a:xfrm>
            <a:off x="1026293" y="2222850"/>
            <a:ext cx="1763090" cy="69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tx1"/>
                </a:solidFill>
              </a:rPr>
              <a:t>This is our first episode and sets the stage for what we hope to accomplish with SERious Epi</a:t>
            </a:r>
            <a:endParaRPr dirty="0">
              <a:solidFill>
                <a:schemeClr val="tx1"/>
              </a:solidFill>
            </a:endParaRPr>
          </a:p>
        </p:txBody>
      </p:sp>
      <p:sp>
        <p:nvSpPr>
          <p:cNvPr id="407" name="Google Shape;407;p55"/>
          <p:cNvSpPr txBox="1">
            <a:spLocks noGrp="1"/>
          </p:cNvSpPr>
          <p:nvPr>
            <p:ph type="body" idx="2"/>
          </p:nvPr>
        </p:nvSpPr>
        <p:spPr>
          <a:xfrm>
            <a:off x="4879967" y="537150"/>
            <a:ext cx="3637957" cy="4069200"/>
          </a:xfrm>
          <a:prstGeom prst="rect">
            <a:avLst/>
          </a:prstGeom>
        </p:spPr>
        <p:txBody>
          <a:bodyPr spcFirstLastPara="1" wrap="square" lIns="91425" tIns="91425" rIns="91425" bIns="91425" anchor="ctr" anchorCtr="0">
            <a:noAutofit/>
          </a:bodyPr>
          <a:lstStyle/>
          <a:p>
            <a:pPr marL="139700" lvl="0" indent="0">
              <a:buNone/>
            </a:pPr>
            <a:r>
              <a:rPr lang="en-US" sz="1200" dirty="0"/>
              <a:t>Do you want to know more about novel methods in epidemiology but don’t have the time read a bunch of papers on the topic? </a:t>
            </a:r>
          </a:p>
          <a:p>
            <a:pPr marL="139700" lvl="0" indent="0">
              <a:buNone/>
            </a:pPr>
            <a:endParaRPr lang="en-US" sz="1200" dirty="0"/>
          </a:p>
          <a:p>
            <a:pPr marL="139700" lvl="0" indent="0">
              <a:buNone/>
            </a:pPr>
            <a:r>
              <a:rPr lang="en-US" sz="1200" dirty="0"/>
              <a:t>Do you want to keep current on the latest developments but can’t go back to school for another degree? </a:t>
            </a:r>
          </a:p>
          <a:p>
            <a:pPr marL="139700" lvl="0" indent="0">
              <a:buNone/>
            </a:pPr>
            <a:endParaRPr lang="en-US" sz="1200" dirty="0"/>
          </a:p>
          <a:p>
            <a:pPr marL="139700" lvl="0" indent="0">
              <a:buNone/>
            </a:pPr>
            <a:r>
              <a:rPr lang="en-US" sz="1200" b="1" dirty="0" err="1"/>
              <a:t>SERious</a:t>
            </a:r>
            <a:r>
              <a:rPr lang="en-US" sz="1200" b="1" dirty="0"/>
              <a:t> EPI </a:t>
            </a:r>
            <a:r>
              <a:rPr lang="en-US" sz="1200" dirty="0"/>
              <a:t>is a new podcast from the Society for Epidemiologic Research that focuses on epidemiologic methods, including study design and analytic strategies. Episodes will focus on why we need these approaches, what problems they solve, and how they are currently being used. </a:t>
            </a:r>
          </a:p>
          <a:p>
            <a:pPr marL="139700" lvl="0" indent="0">
              <a:buNone/>
            </a:pPr>
            <a:endParaRPr lang="en-US" sz="1200" dirty="0"/>
          </a:p>
          <a:p>
            <a:pPr marL="139700" lvl="0" indent="0">
              <a:buNone/>
            </a:pPr>
            <a:r>
              <a:rPr lang="en-US" sz="1200" dirty="0"/>
              <a:t>The podcast is targeted towards current students as well as practicing epidemiologists.</a:t>
            </a:r>
          </a:p>
        </p:txBody>
      </p:sp>
      <p:sp>
        <p:nvSpPr>
          <p:cNvPr id="408" name="Google Shape;408;p55"/>
          <p:cNvSpPr txBox="1">
            <a:spLocks noGrp="1"/>
          </p:cNvSpPr>
          <p:nvPr>
            <p:ph type="title"/>
          </p:nvPr>
        </p:nvSpPr>
        <p:spPr>
          <a:xfrm>
            <a:off x="765926" y="649702"/>
            <a:ext cx="2403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Is This Episode About?</a:t>
            </a:r>
            <a:endParaRPr dirty="0"/>
          </a:p>
        </p:txBody>
      </p:sp>
      <p:pic>
        <p:nvPicPr>
          <p:cNvPr id="5" name="Google Shape;1797;p114">
            <a:extLst>
              <a:ext uri="{FF2B5EF4-FFF2-40B4-BE49-F238E27FC236}">
                <a16:creationId xmlns:a16="http://schemas.microsoft.com/office/drawing/2014/main" id="{C2F032C0-C9A5-9905-1C45-9120D2ECAFBE}"/>
              </a:ext>
            </a:extLst>
          </p:cNvPr>
          <p:cNvPicPr preferRelativeResize="0"/>
          <p:nvPr/>
        </p:nvPicPr>
        <p:blipFill>
          <a:blip r:embed="rId3">
            <a:alphaModFix/>
          </a:blip>
          <a:stretch>
            <a:fillRect/>
          </a:stretch>
        </p:blipFill>
        <p:spPr>
          <a:xfrm rot="11105602">
            <a:off x="2654614" y="2190706"/>
            <a:ext cx="588775" cy="1726961"/>
          </a:xfrm>
          <a:prstGeom prst="rect">
            <a:avLst/>
          </a:prstGeom>
          <a:noFill/>
          <a:ln>
            <a:noFill/>
          </a:ln>
        </p:spPr>
      </p:pic>
      <p:pic>
        <p:nvPicPr>
          <p:cNvPr id="6" name="Google Shape;1797;p114">
            <a:extLst>
              <a:ext uri="{FF2B5EF4-FFF2-40B4-BE49-F238E27FC236}">
                <a16:creationId xmlns:a16="http://schemas.microsoft.com/office/drawing/2014/main" id="{76C4B0C3-EB53-4ABF-B0F3-E2DDA762DC93}"/>
              </a:ext>
            </a:extLst>
          </p:cNvPr>
          <p:cNvPicPr preferRelativeResize="0"/>
          <p:nvPr/>
        </p:nvPicPr>
        <p:blipFill>
          <a:blip r:embed="rId3">
            <a:alphaModFix/>
          </a:blip>
          <a:stretch>
            <a:fillRect/>
          </a:stretch>
        </p:blipFill>
        <p:spPr>
          <a:xfrm rot="294860">
            <a:off x="561894" y="2190135"/>
            <a:ext cx="588775" cy="166489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07"/>
                                        </p:tgtEl>
                                        <p:attrNameLst>
                                          <p:attrName>style.visibility</p:attrName>
                                        </p:attrNameLst>
                                      </p:cBhvr>
                                      <p:to>
                                        <p:strVal val="visible"/>
                                      </p:to>
                                    </p:set>
                                    <p:anim calcmode="lin" valueType="num">
                                      <p:cBhvr additive="base">
                                        <p:cTn id="7" dur="1000"/>
                                        <p:tgtEl>
                                          <p:spTgt spid="40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365994" y="1079128"/>
            <a:ext cx="5047578"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400" dirty="0"/>
              <a:t>Greenland S. Randomization, statistics, and causal inference. Epidemiology. 1990 Nov;1(6):421-9. </a:t>
            </a:r>
            <a:r>
              <a:rPr lang="en-US" sz="1400" dirty="0" err="1"/>
              <a:t>doi</a:t>
            </a:r>
            <a:r>
              <a:rPr lang="en-US" sz="1400" dirty="0"/>
              <a:t>: 10.1097/00001648-199011000-00003. </a:t>
            </a:r>
            <a:br>
              <a:rPr lang="en-US" sz="1400" dirty="0"/>
            </a:br>
            <a:r>
              <a:rPr lang="en-US" sz="1400" dirty="0"/>
              <a:t>PMID: 2090279.</a:t>
            </a:r>
            <a:br>
              <a:rPr lang="en-US" sz="1400" dirty="0"/>
            </a:br>
            <a:br>
              <a:rPr lang="en-US" sz="1400" dirty="0"/>
            </a:br>
            <a:br>
              <a:rPr lang="en-US" sz="1400" dirty="0"/>
            </a:br>
            <a:br>
              <a:rPr lang="en-US" sz="1400" dirty="0"/>
            </a:br>
            <a:r>
              <a:rPr lang="en-US" sz="1400" dirty="0"/>
              <a:t>Greenland S, Robins JM. Identifiability, exchangeability, and epidemiological confounding. Int J Epidemiol. 1986 Sep;15(3):413-9. </a:t>
            </a:r>
            <a:r>
              <a:rPr lang="en-US" sz="1400" dirty="0" err="1"/>
              <a:t>doi</a:t>
            </a:r>
            <a:r>
              <a:rPr lang="en-US" sz="1400" dirty="0"/>
              <a:t>: 10.1093/</a:t>
            </a:r>
            <a:r>
              <a:rPr lang="en-US" sz="1400" dirty="0" err="1"/>
              <a:t>ije</a:t>
            </a:r>
            <a:r>
              <a:rPr lang="en-US" sz="1400" dirty="0"/>
              <a:t>/15.3.413. PMID: 3771081.</a:t>
            </a:r>
            <a:br>
              <a:rPr lang="en-US" sz="1400" dirty="0"/>
            </a:br>
            <a:br>
              <a:rPr lang="en-US" sz="1400" dirty="0"/>
            </a:br>
            <a:br>
              <a:rPr lang="en-US" sz="1400" dirty="0"/>
            </a:br>
            <a:br>
              <a:rPr lang="en-US" sz="1400" dirty="0"/>
            </a:br>
            <a:br>
              <a:rPr lang="en-US" sz="1400" dirty="0"/>
            </a:br>
            <a:br>
              <a:rPr lang="en-US" sz="1400" dirty="0"/>
            </a:br>
            <a:endParaRPr lang="en-US" sz="1400" dirty="0"/>
          </a:p>
        </p:txBody>
      </p:sp>
      <p:sp>
        <p:nvSpPr>
          <p:cNvPr id="376" name="Google Shape;376;p53"/>
          <p:cNvSpPr txBox="1">
            <a:spLocks noGrp="1"/>
          </p:cNvSpPr>
          <p:nvPr>
            <p:ph type="subTitle" idx="1"/>
          </p:nvPr>
        </p:nvSpPr>
        <p:spPr>
          <a:xfrm>
            <a:off x="1343479" y="510320"/>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 discussed in this episode:</a:t>
            </a:r>
            <a:endParaRPr dirty="0"/>
          </a:p>
        </p:txBody>
      </p:sp>
      <p:pic>
        <p:nvPicPr>
          <p:cNvPr id="377" name="Google Shape;377;p53"/>
          <p:cNvPicPr preferRelativeResize="0"/>
          <p:nvPr/>
        </p:nvPicPr>
        <p:blipFill>
          <a:blip r:embed="rId3">
            <a:alphaModFix/>
          </a:blip>
          <a:stretch>
            <a:fillRect/>
          </a:stretch>
        </p:blipFill>
        <p:spPr>
          <a:xfrm rot="-695460">
            <a:off x="6606218" y="2099632"/>
            <a:ext cx="1796100" cy="2099898"/>
          </a:xfrm>
          <a:prstGeom prst="rect">
            <a:avLst/>
          </a:prstGeom>
          <a:noFill/>
          <a:ln>
            <a:noFill/>
          </a:ln>
          <a:effectLst>
            <a:outerShdw blurRad="57150" dist="19050" dir="5400000" algn="bl" rotWithShape="0">
              <a:srgbClr val="000000">
                <a:alpha val="50000"/>
              </a:srgbClr>
            </a:outerShdw>
          </a:effectLst>
        </p:spPr>
      </p:pic>
      <p:pic>
        <p:nvPicPr>
          <p:cNvPr id="5" name="Google Shape;1755;p112">
            <a:extLst>
              <a:ext uri="{FF2B5EF4-FFF2-40B4-BE49-F238E27FC236}">
                <a16:creationId xmlns:a16="http://schemas.microsoft.com/office/drawing/2014/main" id="{BD10E420-FAAC-874B-1A8A-76F192AA2EEA}"/>
              </a:ext>
            </a:extLst>
          </p:cNvPr>
          <p:cNvPicPr preferRelativeResize="0"/>
          <p:nvPr/>
        </p:nvPicPr>
        <p:blipFill>
          <a:blip r:embed="rId4">
            <a:alphaModFix amt="86000"/>
          </a:blip>
          <a:stretch>
            <a:fillRect/>
          </a:stretch>
        </p:blipFill>
        <p:spPr>
          <a:xfrm rot="-10799985">
            <a:off x="6862117" y="2635440"/>
            <a:ext cx="1414414" cy="1483471"/>
          </a:xfrm>
          <a:prstGeom prst="rect">
            <a:avLst/>
          </a:prstGeom>
          <a:noFill/>
          <a:ln>
            <a:noFill/>
          </a:ln>
        </p:spPr>
      </p:pic>
      <p:sp>
        <p:nvSpPr>
          <p:cNvPr id="4" name="Google Shape;330;p49">
            <a:extLst>
              <a:ext uri="{FF2B5EF4-FFF2-40B4-BE49-F238E27FC236}">
                <a16:creationId xmlns:a16="http://schemas.microsoft.com/office/drawing/2014/main" id="{696E8A2A-244D-BBD9-9F0D-D1EEC9D5426C}"/>
              </a:ext>
            </a:extLst>
          </p:cNvPr>
          <p:cNvSpPr txBox="1">
            <a:spLocks/>
          </p:cNvSpPr>
          <p:nvPr/>
        </p:nvSpPr>
        <p:spPr>
          <a:xfrm>
            <a:off x="6985687" y="3013653"/>
            <a:ext cx="1189430"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Check </a:t>
            </a:r>
          </a:p>
          <a:p>
            <a:pPr marL="0" indent="0"/>
            <a:r>
              <a:rPr lang="en-US" sz="1100" dirty="0"/>
              <a:t>these out to learn more!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1000"/>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67"/>
          <p:cNvSpPr txBox="1">
            <a:spLocks noGrp="1"/>
          </p:cNvSpPr>
          <p:nvPr>
            <p:ph type="title"/>
          </p:nvPr>
        </p:nvSpPr>
        <p:spPr>
          <a:xfrm>
            <a:off x="2838275" y="1309134"/>
            <a:ext cx="4001700" cy="113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a:t>Acknowledgements</a:t>
            </a:r>
            <a:endParaRPr sz="3600" dirty="0"/>
          </a:p>
        </p:txBody>
      </p:sp>
      <p:sp>
        <p:nvSpPr>
          <p:cNvPr id="656" name="Google Shape;656;p67"/>
          <p:cNvSpPr txBox="1">
            <a:spLocks noGrp="1"/>
          </p:cNvSpPr>
          <p:nvPr>
            <p:ph type="body" idx="1"/>
          </p:nvPr>
        </p:nvSpPr>
        <p:spPr>
          <a:xfrm>
            <a:off x="2864233" y="2845580"/>
            <a:ext cx="4089746" cy="1300800"/>
          </a:xfrm>
          <a:prstGeom prst="rect">
            <a:avLst/>
          </a:prstGeom>
        </p:spPr>
        <p:txBody>
          <a:bodyPr spcFirstLastPara="1" wrap="square" lIns="91425" tIns="91425" rIns="91425" bIns="91425" anchor="t" anchorCtr="0">
            <a:noAutofit/>
          </a:bodyPr>
          <a:lstStyle/>
          <a:p>
            <a:pPr marL="0" lvl="0" indent="0" algn="l" rtl="0">
              <a:spcBef>
                <a:spcPts val="0"/>
              </a:spcBef>
              <a:buNone/>
            </a:pPr>
            <a:r>
              <a:rPr lang="en" b="1" dirty="0"/>
              <a:t>Co-hosts: </a:t>
            </a:r>
            <a:r>
              <a:rPr lang="en" dirty="0"/>
              <a:t>Hailey Banack, Matt Fox</a:t>
            </a:r>
          </a:p>
          <a:p>
            <a:pPr marL="0" lvl="0" indent="0" algn="l" rtl="0">
              <a:spcBef>
                <a:spcPts val="0"/>
              </a:spcBef>
              <a:buNone/>
            </a:pPr>
            <a:endParaRPr lang="en" dirty="0"/>
          </a:p>
          <a:p>
            <a:pPr marL="0" lvl="0" indent="0" algn="l" rtl="0">
              <a:spcBef>
                <a:spcPts val="0"/>
              </a:spcBef>
              <a:buNone/>
            </a:pPr>
            <a:r>
              <a:rPr lang="en" sz="1400" dirty="0" err="1"/>
              <a:t>Mahrukh</a:t>
            </a:r>
            <a:r>
              <a:rPr lang="en" sz="1400" dirty="0"/>
              <a:t> Abid (</a:t>
            </a:r>
            <a:r>
              <a:rPr lang="en" sz="1400" dirty="0" err="1"/>
              <a:t>UofT</a:t>
            </a:r>
            <a:r>
              <a:rPr lang="en" sz="1400" dirty="0"/>
              <a:t>)</a:t>
            </a:r>
          </a:p>
          <a:p>
            <a:pPr marL="0" lvl="0" indent="0" algn="l" rtl="0">
              <a:spcBef>
                <a:spcPts val="0"/>
              </a:spcBef>
              <a:buNone/>
            </a:pPr>
            <a:r>
              <a:rPr lang="en" sz="1400" dirty="0"/>
              <a:t>Sue Bevan (SER)</a:t>
            </a:r>
          </a:p>
        </p:txBody>
      </p:sp>
      <p:pic>
        <p:nvPicPr>
          <p:cNvPr id="658" name="Google Shape;658;p67"/>
          <p:cNvPicPr preferRelativeResize="0"/>
          <p:nvPr/>
        </p:nvPicPr>
        <p:blipFill>
          <a:blip r:embed="rId3">
            <a:alphaModFix/>
          </a:blip>
          <a:stretch>
            <a:fillRect/>
          </a:stretch>
        </p:blipFill>
        <p:spPr>
          <a:xfrm>
            <a:off x="3431574" y="2171336"/>
            <a:ext cx="2610150" cy="325925"/>
          </a:xfrm>
          <a:prstGeom prst="rect">
            <a:avLst/>
          </a:prstGeom>
          <a:noFill/>
          <a:ln>
            <a:noFill/>
          </a:ln>
        </p:spPr>
      </p:pic>
      <p:pic>
        <p:nvPicPr>
          <p:cNvPr id="2" name="Google Shape;654;p70">
            <a:extLst>
              <a:ext uri="{FF2B5EF4-FFF2-40B4-BE49-F238E27FC236}">
                <a16:creationId xmlns:a16="http://schemas.microsoft.com/office/drawing/2014/main" id="{536029A9-A6D9-4677-4D5B-065146D9DF75}"/>
              </a:ext>
            </a:extLst>
          </p:cNvPr>
          <p:cNvPicPr preferRelativeResize="0"/>
          <p:nvPr/>
        </p:nvPicPr>
        <p:blipFill rotWithShape="1">
          <a:blip r:embed="rId4">
            <a:alphaModFix amt="78000"/>
          </a:blip>
          <a:srcRect l="19967"/>
          <a:stretch/>
        </p:blipFill>
        <p:spPr>
          <a:xfrm rot="3044709">
            <a:off x="2371808" y="689349"/>
            <a:ext cx="1470368" cy="7582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55"/>
                                        </p:tgtEl>
                                        <p:attrNameLst>
                                          <p:attrName>style.visibility</p:attrName>
                                        </p:attrNameLst>
                                      </p:cBhvr>
                                      <p:to>
                                        <p:strVal val="visible"/>
                                      </p:to>
                                    </p:set>
                                    <p:anim calcmode="lin" valueType="num">
                                      <p:cBhvr additive="base">
                                        <p:cTn id="7" dur="1000"/>
                                        <p:tgtEl>
                                          <p:spTgt spid="655"/>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 calcmode="lin" valueType="num">
                                      <p:cBhvr additive="base">
                                        <p:cTn id="10" dur="1000"/>
                                        <p:tgtEl>
                                          <p:spTgt spid="658"/>
                                        </p:tgtEl>
                                        <p:attrNameLst>
                                          <p:attrName>ppt_y</p:attrName>
                                        </p:attrNameLst>
                                      </p:cBhvr>
                                      <p:tavLst>
                                        <p:tav tm="0">
                                          <p:val>
                                            <p:strVal val="#ppt_y-1"/>
                                          </p:val>
                                        </p:tav>
                                        <p:tav tm="100000">
                                          <p:val>
                                            <p:strVal val="#ppt_y"/>
                                          </p:val>
                                        </p:tav>
                                      </p:tavLst>
                                    </p:anim>
                                  </p:childTnLst>
                                </p:cTn>
                              </p:par>
                              <p:par>
                                <p:cTn id="11" presetID="2" presetClass="entr" presetSubtype="1" fill="hold" nodeType="withEffect">
                                  <p:stCondLst>
                                    <p:cond delay="0"/>
                                  </p:stCondLst>
                                  <p:childTnLst>
                                    <p:set>
                                      <p:cBhvr>
                                        <p:cTn id="12" dur="1" fill="hold">
                                          <p:stCondLst>
                                            <p:cond delay="0"/>
                                          </p:stCondLst>
                                        </p:cTn>
                                        <p:tgtEl>
                                          <p:spTgt spid="656"/>
                                        </p:tgtEl>
                                        <p:attrNameLst>
                                          <p:attrName>style.visibility</p:attrName>
                                        </p:attrNameLst>
                                      </p:cBhvr>
                                      <p:to>
                                        <p:strVal val="visible"/>
                                      </p:to>
                                    </p:set>
                                    <p:anim calcmode="lin" valueType="num">
                                      <p:cBhvr additive="base">
                                        <p:cTn id="13" dur="1000"/>
                                        <p:tgtEl>
                                          <p:spTgt spid="6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tebook Lesson by Slidesgo">
  <a:themeElements>
    <a:clrScheme name="Simple Light">
      <a:dk1>
        <a:srgbClr val="595959"/>
      </a:dk1>
      <a:lt1>
        <a:srgbClr val="F13286"/>
      </a:lt1>
      <a:dk2>
        <a:srgbClr val="595959"/>
      </a:dk2>
      <a:lt2>
        <a:srgbClr val="8CB2D6"/>
      </a:lt2>
      <a:accent1>
        <a:srgbClr val="F13286"/>
      </a:accent1>
      <a:accent2>
        <a:srgbClr val="C76D03"/>
      </a:accent2>
      <a:accent3>
        <a:srgbClr val="F13286"/>
      </a:accent3>
      <a:accent4>
        <a:srgbClr val="F58435"/>
      </a:accent4>
      <a:accent5>
        <a:srgbClr val="64889E"/>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8aac226-2f03-4b4d-9037-b46d56c55210}" enabled="0" method="" siteId="{78aac226-2f03-4b4d-9037-b46d56c55210}" removed="1"/>
</clbl:labelList>
</file>

<file path=docProps/app.xml><?xml version="1.0" encoding="utf-8"?>
<Properties xmlns="http://schemas.openxmlformats.org/officeDocument/2006/extended-properties" xmlns:vt="http://schemas.openxmlformats.org/officeDocument/2006/docPropsVTypes">
  <TotalTime>60</TotalTime>
  <Words>322</Words>
  <Application>Microsoft Macintosh PowerPoint</Application>
  <PresentationFormat>On-screen Show (16:9)</PresentationFormat>
  <Paragraphs>33</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Concert One</vt:lpstr>
      <vt:lpstr>Coming Soon</vt:lpstr>
      <vt:lpstr>Arial</vt:lpstr>
      <vt:lpstr>Roboto Mono Medium</vt:lpstr>
      <vt:lpstr>Anonymous Pro</vt:lpstr>
      <vt:lpstr>Notebook Lesson by Slidesgo</vt:lpstr>
      <vt:lpstr>SERious  Summaries</vt:lpstr>
      <vt:lpstr>What are SERious Summaries?</vt:lpstr>
      <vt:lpstr>What’s  included?</vt:lpstr>
      <vt:lpstr>S1E1</vt:lpstr>
      <vt:lpstr>What Is This Episode About?</vt:lpstr>
      <vt:lpstr>Greenland S. Randomization, statistics, and causal inference. Epidemiology. 1990 Nov;1(6):421-9. doi: 10.1097/00001648-199011000-00003.  PMID: 2090279.    Greenland S, Robins JM. Identifiability, exchangeability, and epidemiological confounding. Int J Epidemiol. 1986 Sep;15(3):413-9. doi: 10.1093/ije/15.3.413. PMID: 3771081.      </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SERious  Summaries</dc:title>
  <cp:lastModifiedBy>Hailey Banack</cp:lastModifiedBy>
  <cp:revision>1</cp:revision>
  <dcterms:modified xsi:type="dcterms:W3CDTF">2024-12-12T20:47:12Z</dcterms:modified>
</cp:coreProperties>
</file>