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9"/>
  </p:notesMasterIdLst>
  <p:sldIdLst>
    <p:sldId id="256" r:id="rId2"/>
    <p:sldId id="261" r:id="rId3"/>
    <p:sldId id="258" r:id="rId4"/>
    <p:sldId id="259" r:id="rId5"/>
    <p:sldId id="264" r:id="rId6"/>
    <p:sldId id="262" r:id="rId7"/>
    <p:sldId id="276" r:id="rId8"/>
  </p:sldIdLst>
  <p:sldSz cx="9144000" cy="5143500" type="screen16x9"/>
  <p:notesSz cx="6858000" cy="9144000"/>
  <p:embeddedFontLst>
    <p:embeddedFont>
      <p:font typeface="Anonymous Pro" panose="02060609030202000504" pitchFamily="49" charset="0"/>
      <p:regular r:id="rId10"/>
      <p:bold r:id="rId11"/>
      <p:italic r:id="rId12"/>
      <p:boldItalic r:id="rId13"/>
    </p:embeddedFont>
    <p:embeddedFont>
      <p:font typeface="Coming Soon" panose="02000000000000000000" pitchFamily="2" charset="0"/>
      <p:regular r:id="rId14"/>
    </p:embeddedFont>
    <p:embeddedFont>
      <p:font typeface="Concert One" pitchFamily="2" charset="77"/>
      <p:regular r:id="rId15"/>
    </p:embeddedFont>
    <p:embeddedFont>
      <p:font typeface="Roboto Mono Medium" panose="020F050202020403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3F15BF-0EFB-924A-B98E-53673F8CBB43}" v="1" dt="2024-12-12T20:46:12.049"/>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1"/>
    <p:restoredTop sz="94694"/>
  </p:normalViewPr>
  <p:slideViewPr>
    <p:cSldViewPr snapToGrid="0">
      <p:cViewPr varScale="1">
        <p:scale>
          <a:sx n="156" d="100"/>
          <a:sy n="156" d="100"/>
        </p:scale>
        <p:origin x="864"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tableStyles" Target="tableStyles.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C63F15BF-0EFB-924A-B98E-53673F8CBB43}"/>
    <pc:docChg chg="modSld">
      <pc:chgData name="Hailey Banack" userId="df58c6bd-3e89-4835-b83d-a52c76bdafc9" providerId="ADAL" clId="{C63F15BF-0EFB-924A-B98E-53673F8CBB43}" dt="2024-12-12T20:47:06.828" v="83" actId="1035"/>
      <pc:docMkLst>
        <pc:docMk/>
      </pc:docMkLst>
      <pc:sldChg chg="addSp modSp mod">
        <pc:chgData name="Hailey Banack" userId="df58c6bd-3e89-4835-b83d-a52c76bdafc9" providerId="ADAL" clId="{C63F15BF-0EFB-924A-B98E-53673F8CBB43}" dt="2024-12-12T20:47:06.828" v="83" actId="1035"/>
        <pc:sldMkLst>
          <pc:docMk/>
          <pc:sldMk cId="0" sldId="256"/>
        </pc:sldMkLst>
        <pc:spChg chg="add mod">
          <ac:chgData name="Hailey Banack" userId="df58c6bd-3e89-4835-b83d-a52c76bdafc9" providerId="ADAL" clId="{C63F15BF-0EFB-924A-B98E-53673F8CBB43}" dt="2024-12-12T20:47:06.828" v="83" actId="1035"/>
          <ac:spMkLst>
            <pc:docMk/>
            <pc:sldMk cId="0" sldId="256"/>
            <ac:spMk id="2" creationId="{8871ABF9-F20D-441B-AC39-C9AD3AEB71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4" name="Google Shape;404;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9"/>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5" r:id="rId3"/>
    <p:sldLayoutId id="2147483657" r:id="rId4"/>
    <p:sldLayoutId id="2147483658" r:id="rId5"/>
    <p:sldLayoutId id="2147483659" r:id="rId6"/>
    <p:sldLayoutId id="2147483665" r:id="rId7"/>
    <p:sldLayoutId id="2147483672" r:id="rId8"/>
    <p:sldLayoutId id="2147483687" r:id="rId9"/>
    <p:sldLayoutId id="2147483688" r:id="rId10"/>
    <p:sldLayoutId id="2147483689" r:id="rId11"/>
    <p:sldLayoutId id="2147483690" r:id="rId12"/>
  </p:sldLayoutIdLst>
  <mc:AlternateContent xmlns:mc="http://schemas.openxmlformats.org/markup-compatibility/2006" xmlns:p14="http://schemas.microsoft.com/office/powerpoint/2010/main">
    <mc:Choice Requires="p14">
      <p:transition spd="slow">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t>Introduction</a:t>
            </a:r>
            <a:endParaRPr sz="120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871ABF9-F20D-441B-AC39-C9AD3AEB71B4}"/>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52"/>
          <p:cNvSpPr txBox="1">
            <a:spLocks noGrp="1"/>
          </p:cNvSpPr>
          <p:nvPr>
            <p:ph type="body" idx="1"/>
          </p:nvPr>
        </p:nvSpPr>
        <p:spPr>
          <a:xfrm>
            <a:off x="2549561" y="2250427"/>
            <a:ext cx="4226377" cy="18915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dirty="0"/>
              <a:t>Short summaries of episodes from the SERious Epi podcast co-hosted by Hailey Banack and Matt Fox</a:t>
            </a:r>
            <a:endParaRPr dirty="0"/>
          </a:p>
        </p:txBody>
      </p:sp>
      <p:sp>
        <p:nvSpPr>
          <p:cNvPr id="366" name="Google Shape;366;p52"/>
          <p:cNvSpPr txBox="1">
            <a:spLocks noGrp="1"/>
          </p:cNvSpPr>
          <p:nvPr>
            <p:ph type="title"/>
          </p:nvPr>
        </p:nvSpPr>
        <p:spPr>
          <a:xfrm>
            <a:off x="1684709" y="1168788"/>
            <a:ext cx="5665233"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000" dirty="0">
                <a:solidFill>
                  <a:srgbClr val="002060"/>
                </a:solidFill>
              </a:rPr>
              <a:t>W</a:t>
            </a:r>
            <a:r>
              <a:rPr lang="en-US" sz="2000" dirty="0">
                <a:solidFill>
                  <a:srgbClr val="002060"/>
                </a:solidFill>
              </a:rPr>
              <a:t>h</a:t>
            </a:r>
            <a:r>
              <a:rPr lang="en" sz="2000" dirty="0">
                <a:solidFill>
                  <a:srgbClr val="002060"/>
                </a:solidFill>
              </a:rPr>
              <a:t>at are SERious Summaries?</a:t>
            </a:r>
            <a:endParaRPr sz="20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651788"/>
            <a:ext cx="1327838" cy="29553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65"/>
                                        </p:tgtEl>
                                        <p:attrNameLst>
                                          <p:attrName>style.visibility</p:attrName>
                                        </p:attrNameLst>
                                      </p:cBhvr>
                                      <p:to>
                                        <p:strVal val="visible"/>
                                      </p:to>
                                    </p:set>
                                    <p:animEffect transition="in" filter="fade">
                                      <p:cBhvr>
                                        <p:cTn id="7" dur="1000"/>
                                        <p:tgtEl>
                                          <p:spTgt spid="365"/>
                                        </p:tgtEl>
                                      </p:cBhvr>
                                    </p:animEffect>
                                  </p:childTnLst>
                                </p:cTn>
                              </p:par>
                              <p:par>
                                <p:cTn id="8" presetID="10" presetClass="entr" presetSubtype="0" fill="hold" nodeType="withEffect">
                                  <p:stCondLst>
                                    <p:cond delay="0"/>
                                  </p:stCondLst>
                                  <p:childTnLst>
                                    <p:set>
                                      <p:cBhvr>
                                        <p:cTn id="9" dur="1" fill="hold">
                                          <p:stCondLst>
                                            <p:cond delay="0"/>
                                          </p:stCondLst>
                                        </p:cTn>
                                        <p:tgtEl>
                                          <p:spTgt spid="366"/>
                                        </p:tgtEl>
                                        <p:attrNameLst>
                                          <p:attrName>style.visibility</p:attrName>
                                        </p:attrNameLst>
                                      </p:cBhvr>
                                      <p:to>
                                        <p:strVal val="visible"/>
                                      </p:to>
                                    </p:set>
                                    <p:animEffect transition="in" filter="fade">
                                      <p:cBhvr>
                                        <p:cTn id="10"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49"/>
          <p:cNvSpPr txBox="1">
            <a:spLocks noGrp="1"/>
          </p:cNvSpPr>
          <p:nvPr>
            <p:ph type="title" idx="8"/>
          </p:nvPr>
        </p:nvSpPr>
        <p:spPr>
          <a:xfrm>
            <a:off x="1604350" y="582533"/>
            <a:ext cx="2403900" cy="572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a:t>What’s </a:t>
            </a:r>
            <a:br>
              <a:rPr lang="en" dirty="0"/>
            </a:br>
            <a:r>
              <a:rPr lang="en" dirty="0"/>
              <a:t>included?</a:t>
            </a:r>
            <a:endParaRPr dirty="0"/>
          </a:p>
        </p:txBody>
      </p:sp>
      <p:sp>
        <p:nvSpPr>
          <p:cNvPr id="329" name="Google Shape;329;p49"/>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uFill>
                  <a:noFill/>
                </a:uFill>
                <a:hlinkClick r:id="rId3" action="ppaction://hlinksldjump"/>
              </a:rPr>
              <a:t>Overview</a:t>
            </a:r>
            <a:endParaRPr/>
          </a:p>
        </p:txBody>
      </p:sp>
      <p:sp>
        <p:nvSpPr>
          <p:cNvPr id="330" name="Google Shape;330;p49"/>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5- minute summary of the topic discussed in each episode</a:t>
            </a:r>
            <a:endParaRPr dirty="0"/>
          </a:p>
        </p:txBody>
      </p:sp>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333" name="Google Shape;333;p49"/>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bg2"/>
                </a:solidFill>
                <a:uFill>
                  <a:noFill/>
                </a:uFill>
                <a:hlinkClick r:id="" action="ppaction://noaction">
                  <a:extLst>
                    <a:ext uri="{A12FA001-AC4F-418D-AE19-62706E023703}">
                      <ahyp:hlinkClr xmlns:ahyp="http://schemas.microsoft.com/office/drawing/2018/hyperlinkcolor" val="tx"/>
                    </a:ext>
                  </a:extLst>
                </a:hlinkClick>
              </a:rPr>
              <a:t>Featu</a:t>
            </a:r>
            <a:r>
              <a:rPr lang="en" dirty="0">
                <a:solidFill>
                  <a:schemeClr val="bg2"/>
                </a:solidFill>
                <a:uFill>
                  <a:noFill/>
                </a:uFill>
              </a:rPr>
              <a:t>ring</a:t>
            </a:r>
            <a:endParaRPr dirty="0">
              <a:solidFill>
                <a:schemeClr val="bg2"/>
              </a:solidFill>
            </a:endParaRPr>
          </a:p>
        </p:txBody>
      </p:sp>
      <p:sp>
        <p:nvSpPr>
          <p:cNvPr id="334" name="Google Shape;334;p49"/>
          <p:cNvSpPr txBox="1">
            <a:spLocks noGrp="1"/>
          </p:cNvSpPr>
          <p:nvPr>
            <p:ph type="subTitle" idx="5"/>
          </p:nvPr>
        </p:nvSpPr>
        <p:spPr>
          <a:xfrm>
            <a:off x="992861" y="3615075"/>
            <a:ext cx="2874000" cy="87509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US" dirty="0"/>
              <a:t>A slide presentation, video recording, and list of helpful resources</a:t>
            </a:r>
            <a:endParaRPr dirty="0"/>
          </a:p>
          <a:p>
            <a:pPr marL="0" lvl="0" indent="0" algn="ctr" rtl="0">
              <a:spcBef>
                <a:spcPts val="0"/>
              </a:spcBef>
              <a:spcAft>
                <a:spcPts val="0"/>
              </a:spcAft>
              <a:buNone/>
            </a:pPr>
            <a:endParaRPr dirty="0"/>
          </a:p>
        </p:txBody>
      </p:sp>
      <p:pic>
        <p:nvPicPr>
          <p:cNvPr id="2" name="Google Shape;1773;p113">
            <a:extLst>
              <a:ext uri="{FF2B5EF4-FFF2-40B4-BE49-F238E27FC236}">
                <a16:creationId xmlns:a16="http://schemas.microsoft.com/office/drawing/2014/main" id="{77BE233C-589D-F9C6-32E9-57E02D2D245B}"/>
              </a:ext>
            </a:extLst>
          </p:cNvPr>
          <p:cNvPicPr preferRelativeResize="0"/>
          <p:nvPr/>
        </p:nvPicPr>
        <p:blipFill>
          <a:blip r:embed="rId4">
            <a:alphaModFix/>
          </a:blip>
          <a:stretch>
            <a:fillRect/>
          </a:stretch>
        </p:blipFill>
        <p:spPr>
          <a:xfrm rot="9194054">
            <a:off x="1047001" y="1073973"/>
            <a:ext cx="1114697" cy="505643"/>
          </a:xfrm>
          <a:prstGeom prst="rect">
            <a:avLst/>
          </a:prstGeom>
          <a:noFill/>
          <a:ln>
            <a:noFill/>
          </a:ln>
        </p:spPr>
      </p:pic>
      <p:pic>
        <p:nvPicPr>
          <p:cNvPr id="3" name="Google Shape;377;p53">
            <a:extLst>
              <a:ext uri="{FF2B5EF4-FFF2-40B4-BE49-F238E27FC236}">
                <a16:creationId xmlns:a16="http://schemas.microsoft.com/office/drawing/2014/main" id="{6141D687-3528-04D8-0D87-8CC632A02384}"/>
              </a:ext>
            </a:extLst>
          </p:cNvPr>
          <p:cNvPicPr preferRelativeResize="0"/>
          <p:nvPr/>
        </p:nvPicPr>
        <p:blipFill>
          <a:blip r:embed="rId5">
            <a:alphaModFix/>
          </a:blip>
          <a:stretch>
            <a:fillRect/>
          </a:stretch>
        </p:blipFill>
        <p:spPr>
          <a:xfrm>
            <a:off x="5340934" y="743965"/>
            <a:ext cx="3094583" cy="3105964"/>
          </a:xfrm>
          <a:prstGeom prst="rect">
            <a:avLst/>
          </a:prstGeom>
          <a:noFill/>
          <a:ln>
            <a:noFill/>
          </a:ln>
          <a:effectLst>
            <a:outerShdw blurRad="57150" dist="19050" dir="5400000" algn="bl" rotWithShape="0">
              <a:srgbClr val="000000">
                <a:alpha val="50000"/>
              </a:srgbClr>
            </a:outerShdw>
          </a:effectLst>
        </p:spPr>
      </p:pic>
      <p:sp>
        <p:nvSpPr>
          <p:cNvPr id="6" name="Google Shape;330;p49">
            <a:extLst>
              <a:ext uri="{FF2B5EF4-FFF2-40B4-BE49-F238E27FC236}">
                <a16:creationId xmlns:a16="http://schemas.microsoft.com/office/drawing/2014/main" id="{8783A405-4F65-3B95-5DFF-01917325739C}"/>
              </a:ext>
            </a:extLst>
          </p:cNvPr>
          <p:cNvSpPr txBox="1">
            <a:spLocks/>
          </p:cNvSpPr>
          <p:nvPr/>
        </p:nvSpPr>
        <p:spPr>
          <a:xfrm>
            <a:off x="5911996" y="1912829"/>
            <a:ext cx="2076740" cy="716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800" dirty="0"/>
              <a:t>It’s a quick and easy way to learn something</a:t>
            </a:r>
          </a:p>
          <a:p>
            <a:pPr marL="0" indent="0"/>
            <a:r>
              <a:rPr lang="en-US" sz="1800" dirty="0"/>
              <a:t> new!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29"/>
                                        </p:tgtEl>
                                        <p:attrNameLst>
                                          <p:attrName>style.visibility</p:attrName>
                                        </p:attrNameLst>
                                      </p:cBhvr>
                                      <p:to>
                                        <p:strVal val="visible"/>
                                      </p:to>
                                    </p:set>
                                    <p:anim calcmode="lin" valueType="num">
                                      <p:cBhvr additive="base">
                                        <p:cTn id="7" dur="1000"/>
                                        <p:tgtEl>
                                          <p:spTgt spid="329"/>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30"/>
                                        </p:tgtEl>
                                        <p:attrNameLst>
                                          <p:attrName>style.visibility</p:attrName>
                                        </p:attrNameLst>
                                      </p:cBhvr>
                                      <p:to>
                                        <p:strVal val="visible"/>
                                      </p:to>
                                    </p:set>
                                    <p:anim calcmode="lin" valueType="num">
                                      <p:cBhvr additive="base">
                                        <p:cTn id="10" dur="1000"/>
                                        <p:tgtEl>
                                          <p:spTgt spid="330"/>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33"/>
                                        </p:tgtEl>
                                        <p:attrNameLst>
                                          <p:attrName>style.visibility</p:attrName>
                                        </p:attrNameLst>
                                      </p:cBhvr>
                                      <p:to>
                                        <p:strVal val="visible"/>
                                      </p:to>
                                    </p:set>
                                    <p:anim calcmode="lin" valueType="num">
                                      <p:cBhvr additive="base">
                                        <p:cTn id="13" dur="1000"/>
                                        <p:tgtEl>
                                          <p:spTgt spid="333"/>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34"/>
                                        </p:tgtEl>
                                        <p:attrNameLst>
                                          <p:attrName>style.visibility</p:attrName>
                                        </p:attrNameLst>
                                      </p:cBhvr>
                                      <p:to>
                                        <p:strVal val="visible"/>
                                      </p:to>
                                    </p:set>
                                    <p:anim calcmode="lin" valueType="num">
                                      <p:cBhvr additive="base">
                                        <p:cTn id="16" dur="1000"/>
                                        <p:tgtEl>
                                          <p:spTgt spid="334"/>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32"/>
                                        </p:tgtEl>
                                        <p:attrNameLst>
                                          <p:attrName>style.visibility</p:attrName>
                                        </p:attrNameLst>
                                      </p:cBhvr>
                                      <p:to>
                                        <p:strVal val="visible"/>
                                      </p:to>
                                    </p:set>
                                    <p:anim calcmode="lin" valueType="num">
                                      <p:cBhvr additive="base">
                                        <p:cTn id="19" dur="1000"/>
                                        <p:tgtEl>
                                          <p:spTgt spid="332"/>
                                        </p:tgtEl>
                                        <p:attrNameLst>
                                          <p:attrName>ppt_y</p:attrName>
                                        </p:attrNameLst>
                                      </p:cBhvr>
                                      <p:tavLst>
                                        <p:tav tm="0">
                                          <p:val>
                                            <p:strVal val="#ppt_y+1"/>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1000"/>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200" dirty="0"/>
              <a:t>S1E1</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Introduction</a:t>
            </a:r>
            <a:endParaRPr dirty="0"/>
          </a:p>
        </p:txBody>
      </p:sp>
      <p:sp>
        <p:nvSpPr>
          <p:cNvPr id="347" name="Google Shape;347;p50"/>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US" dirty="0"/>
              <a:t>Why do we even need an epidemiology podcast?</a:t>
            </a:r>
            <a:endParaRPr dirty="0"/>
          </a:p>
          <a:p>
            <a:pPr marL="0" lvl="0" indent="0" algn="ctr" rtl="0">
              <a:spcBef>
                <a:spcPts val="0"/>
              </a:spcBef>
              <a:spcAft>
                <a:spcPts val="0"/>
              </a:spcAft>
              <a:buNone/>
            </a:pPr>
            <a:endParaRPr dirty="0"/>
          </a:p>
        </p:txBody>
      </p:sp>
      <p:pic>
        <p:nvPicPr>
          <p:cNvPr id="3" name="Google Shape;319;p50">
            <a:extLst>
              <a:ext uri="{FF2B5EF4-FFF2-40B4-BE49-F238E27FC236}">
                <a16:creationId xmlns:a16="http://schemas.microsoft.com/office/drawing/2014/main" id="{F0A377BE-7A31-7138-AB56-04A1522F5FBA}"/>
              </a:ext>
            </a:extLst>
          </p:cNvPr>
          <p:cNvPicPr preferRelativeResize="0"/>
          <p:nvPr/>
        </p:nvPicPr>
        <p:blipFill rotWithShape="1">
          <a:blip r:embed="rId4">
            <a:alphaModFix/>
          </a:blip>
          <a:srcRect t="16970" r="8892" b="21025"/>
          <a:stretch/>
        </p:blipFill>
        <p:spPr>
          <a:xfrm rot="10800000">
            <a:off x="900891" y="1094524"/>
            <a:ext cx="2036850" cy="81027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childTnLst>
                          </p:cTn>
                        </p:par>
                        <p:par>
                          <p:cTn id="8" fill="hold">
                            <p:stCondLst>
                              <p:cond delay="1000"/>
                            </p:stCondLst>
                            <p:childTnLst>
                              <p:par>
                                <p:cTn id="9" presetID="2" presetClass="entr" presetSubtype="4" fill="hold" nodeType="afterEffect">
                                  <p:stCondLst>
                                    <p:cond delay="0"/>
                                  </p:stCondLst>
                                  <p:childTnLst>
                                    <p:set>
                                      <p:cBhvr>
                                        <p:cTn id="10" dur="1" fill="hold">
                                          <p:stCondLst>
                                            <p:cond delay="0"/>
                                          </p:stCondLst>
                                        </p:cTn>
                                        <p:tgtEl>
                                          <p:spTgt spid="347"/>
                                        </p:tgtEl>
                                        <p:attrNameLst>
                                          <p:attrName>style.visibility</p:attrName>
                                        </p:attrNameLst>
                                      </p:cBhvr>
                                      <p:to>
                                        <p:strVal val="visible"/>
                                      </p:to>
                                    </p:set>
                                    <p:anim calcmode="lin" valueType="num">
                                      <p:cBhvr additive="base">
                                        <p:cTn id="11" dur="1000"/>
                                        <p:tgtEl>
                                          <p:spTgt spid="347"/>
                                        </p:tgtEl>
                                        <p:attrNameLst>
                                          <p:attrName>ppt_y</p:attrName>
                                        </p:attrNameLst>
                                      </p:cBhvr>
                                      <p:tavLst>
                                        <p:tav tm="0">
                                          <p:val>
                                            <p:strVal val="#ppt_y+1"/>
                                          </p:val>
                                        </p:tav>
                                        <p:tav tm="100000">
                                          <p:val>
                                            <p:strVal val="#ppt_y"/>
                                          </p:val>
                                        </p:tav>
                                      </p:tavLst>
                                    </p:anim>
                                  </p:childTnLst>
                                </p:cTn>
                              </p:par>
                              <p:par>
                                <p:cTn id="12" presetID="2" presetClass="entr" presetSubtype="4" fill="hold" nodeType="withEffect">
                                  <p:stCondLst>
                                    <p:cond delay="0"/>
                                  </p:stCondLst>
                                  <p:childTnLst>
                                    <p:set>
                                      <p:cBhvr>
                                        <p:cTn id="13" dur="1" fill="hold">
                                          <p:stCondLst>
                                            <p:cond delay="0"/>
                                          </p:stCondLst>
                                        </p:cTn>
                                        <p:tgtEl>
                                          <p:spTgt spid="346"/>
                                        </p:tgtEl>
                                        <p:attrNameLst>
                                          <p:attrName>style.visibility</p:attrName>
                                        </p:attrNameLst>
                                      </p:cBhvr>
                                      <p:to>
                                        <p:strVal val="visible"/>
                                      </p:to>
                                    </p:set>
                                    <p:anim calcmode="lin" valueType="num">
                                      <p:cBhvr additive="base">
                                        <p:cTn id="14" dur="1000"/>
                                        <p:tgtEl>
                                          <p:spTgt spid="3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55"/>
          <p:cNvSpPr txBox="1">
            <a:spLocks noGrp="1"/>
          </p:cNvSpPr>
          <p:nvPr>
            <p:ph type="subTitle" idx="1"/>
          </p:nvPr>
        </p:nvSpPr>
        <p:spPr>
          <a:xfrm>
            <a:off x="1026293" y="2222850"/>
            <a:ext cx="1763090" cy="697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chemeClr val="tx1"/>
                </a:solidFill>
              </a:rPr>
              <a:t>This is our first episode and sets the stage for what we hope to accomplish with SERious Epi</a:t>
            </a:r>
            <a:endParaRPr dirty="0">
              <a:solidFill>
                <a:schemeClr val="tx1"/>
              </a:solidFill>
            </a:endParaRPr>
          </a:p>
        </p:txBody>
      </p:sp>
      <p:sp>
        <p:nvSpPr>
          <p:cNvPr id="407" name="Google Shape;407;p55"/>
          <p:cNvSpPr txBox="1">
            <a:spLocks noGrp="1"/>
          </p:cNvSpPr>
          <p:nvPr>
            <p:ph type="body" idx="2"/>
          </p:nvPr>
        </p:nvSpPr>
        <p:spPr>
          <a:xfrm>
            <a:off x="4879967" y="537150"/>
            <a:ext cx="3637957" cy="4069200"/>
          </a:xfrm>
          <a:prstGeom prst="rect">
            <a:avLst/>
          </a:prstGeom>
        </p:spPr>
        <p:txBody>
          <a:bodyPr spcFirstLastPara="1" wrap="square" lIns="91425" tIns="91425" rIns="91425" bIns="91425" anchor="ctr" anchorCtr="0">
            <a:noAutofit/>
          </a:bodyPr>
          <a:lstStyle/>
          <a:p>
            <a:pPr marL="139700" lvl="0" indent="0">
              <a:buNone/>
            </a:pPr>
            <a:r>
              <a:rPr lang="en-US" sz="1200" dirty="0"/>
              <a:t>Do you want to know more about novel methods in epidemiology but don’t have the time read a bunch of papers on the topic? </a:t>
            </a:r>
          </a:p>
          <a:p>
            <a:pPr marL="139700" lvl="0" indent="0">
              <a:buNone/>
            </a:pPr>
            <a:endParaRPr lang="en-US" sz="1200" dirty="0"/>
          </a:p>
          <a:p>
            <a:pPr marL="139700" lvl="0" indent="0">
              <a:buNone/>
            </a:pPr>
            <a:r>
              <a:rPr lang="en-US" sz="1200" dirty="0"/>
              <a:t>Do you want to keep current on the latest developments but can’t go back to school for another degree? </a:t>
            </a:r>
          </a:p>
          <a:p>
            <a:pPr marL="139700" lvl="0" indent="0">
              <a:buNone/>
            </a:pPr>
            <a:endParaRPr lang="en-US" sz="1200" dirty="0"/>
          </a:p>
          <a:p>
            <a:pPr marL="139700" lvl="0" indent="0">
              <a:buNone/>
            </a:pPr>
            <a:r>
              <a:rPr lang="en-US" sz="1200" b="1" dirty="0" err="1"/>
              <a:t>SERious</a:t>
            </a:r>
            <a:r>
              <a:rPr lang="en-US" sz="1200" b="1" dirty="0"/>
              <a:t> EPI </a:t>
            </a:r>
            <a:r>
              <a:rPr lang="en-US" sz="1200" dirty="0"/>
              <a:t>is a new podcast from the Society for Epidemiologic Research that focuses on epidemiologic methods, including study design and analytic strategies. Episodes will focus on why we need these approaches, what problems they solve, and how they are currently being used. </a:t>
            </a:r>
          </a:p>
          <a:p>
            <a:pPr marL="139700" lvl="0" indent="0">
              <a:buNone/>
            </a:pPr>
            <a:endParaRPr lang="en-US" sz="1200" dirty="0"/>
          </a:p>
          <a:p>
            <a:pPr marL="139700" lvl="0" indent="0">
              <a:buNone/>
            </a:pPr>
            <a:r>
              <a:rPr lang="en-US" sz="1200" dirty="0"/>
              <a:t>The podcast is targeted towards current students as well as practicing epidemiologists.</a:t>
            </a:r>
          </a:p>
        </p:txBody>
      </p:sp>
      <p:sp>
        <p:nvSpPr>
          <p:cNvPr id="408" name="Google Shape;408;p55"/>
          <p:cNvSpPr txBox="1">
            <a:spLocks noGrp="1"/>
          </p:cNvSpPr>
          <p:nvPr>
            <p:ph type="title"/>
          </p:nvPr>
        </p:nvSpPr>
        <p:spPr>
          <a:xfrm>
            <a:off x="765926" y="649702"/>
            <a:ext cx="24039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Is This Episode About?</a:t>
            </a:r>
            <a:endParaRPr dirty="0"/>
          </a:p>
        </p:txBody>
      </p:sp>
      <p:pic>
        <p:nvPicPr>
          <p:cNvPr id="5" name="Google Shape;1797;p114">
            <a:extLst>
              <a:ext uri="{FF2B5EF4-FFF2-40B4-BE49-F238E27FC236}">
                <a16:creationId xmlns:a16="http://schemas.microsoft.com/office/drawing/2014/main" id="{C2F032C0-C9A5-9905-1C45-9120D2ECAFBE}"/>
              </a:ext>
            </a:extLst>
          </p:cNvPr>
          <p:cNvPicPr preferRelativeResize="0"/>
          <p:nvPr/>
        </p:nvPicPr>
        <p:blipFill>
          <a:blip r:embed="rId3">
            <a:alphaModFix/>
          </a:blip>
          <a:stretch>
            <a:fillRect/>
          </a:stretch>
        </p:blipFill>
        <p:spPr>
          <a:xfrm rot="11105602">
            <a:off x="2654614" y="2190706"/>
            <a:ext cx="588775" cy="1726961"/>
          </a:xfrm>
          <a:prstGeom prst="rect">
            <a:avLst/>
          </a:prstGeom>
          <a:noFill/>
          <a:ln>
            <a:noFill/>
          </a:ln>
        </p:spPr>
      </p:pic>
      <p:pic>
        <p:nvPicPr>
          <p:cNvPr id="6" name="Google Shape;1797;p114">
            <a:extLst>
              <a:ext uri="{FF2B5EF4-FFF2-40B4-BE49-F238E27FC236}">
                <a16:creationId xmlns:a16="http://schemas.microsoft.com/office/drawing/2014/main" id="{76C4B0C3-EB53-4ABF-B0F3-E2DDA762DC93}"/>
              </a:ext>
            </a:extLst>
          </p:cNvPr>
          <p:cNvPicPr preferRelativeResize="0"/>
          <p:nvPr/>
        </p:nvPicPr>
        <p:blipFill>
          <a:blip r:embed="rId3">
            <a:alphaModFix/>
          </a:blip>
          <a:stretch>
            <a:fillRect/>
          </a:stretch>
        </p:blipFill>
        <p:spPr>
          <a:xfrm rot="294860">
            <a:off x="561894" y="2190135"/>
            <a:ext cx="588775" cy="166489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407"/>
                                        </p:tgtEl>
                                        <p:attrNameLst>
                                          <p:attrName>style.visibility</p:attrName>
                                        </p:attrNameLst>
                                      </p:cBhvr>
                                      <p:to>
                                        <p:strVal val="visible"/>
                                      </p:to>
                                    </p:set>
                                    <p:anim calcmode="lin" valueType="num">
                                      <p:cBhvr additive="base">
                                        <p:cTn id="7" dur="1000"/>
                                        <p:tgtEl>
                                          <p:spTgt spid="40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4" y="1079128"/>
            <a:ext cx="5047578"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dirty="0"/>
              <a:t>Greenland S. Randomization, statistics, and causal inference. Epidemiology. 1990 Nov;1(6):421-9. </a:t>
            </a:r>
            <a:r>
              <a:rPr lang="en-US" sz="1400" dirty="0" err="1"/>
              <a:t>doi</a:t>
            </a:r>
            <a:r>
              <a:rPr lang="en-US" sz="1400" dirty="0"/>
              <a:t>: 10.1097/00001648-199011000-00003. </a:t>
            </a:r>
            <a:br>
              <a:rPr lang="en-US" sz="1400" dirty="0"/>
            </a:br>
            <a:r>
              <a:rPr lang="en-US" sz="1400" dirty="0"/>
              <a:t>PMID: 2090279.</a:t>
            </a:r>
            <a:br>
              <a:rPr lang="en-US" sz="1400" dirty="0"/>
            </a:br>
            <a:br>
              <a:rPr lang="en-US" sz="1400" dirty="0"/>
            </a:br>
            <a:br>
              <a:rPr lang="en-US" sz="1400" dirty="0"/>
            </a:br>
            <a:br>
              <a:rPr lang="en-US" sz="1400" dirty="0"/>
            </a:br>
            <a:r>
              <a:rPr lang="en-US" sz="1400" dirty="0"/>
              <a:t>Greenland S, Robins JM. Identifiability, exchangeability, and epidemiological confounding. Int J Epidemiol. 1986 Sep;15(3):413-9. </a:t>
            </a:r>
            <a:r>
              <a:rPr lang="en-US" sz="1400" dirty="0" err="1"/>
              <a:t>doi</a:t>
            </a:r>
            <a:r>
              <a:rPr lang="en-US" sz="1400" dirty="0"/>
              <a:t>: 10.1093/</a:t>
            </a:r>
            <a:r>
              <a:rPr lang="en-US" sz="1400" dirty="0" err="1"/>
              <a:t>ije</a:t>
            </a:r>
            <a:r>
              <a:rPr lang="en-US" sz="1400" dirty="0"/>
              <a:t>/15.3.413. PMID: 3771081.</a:t>
            </a:r>
            <a:br>
              <a:rPr lang="en-US" sz="1400" dirty="0"/>
            </a:br>
            <a:br>
              <a:rPr lang="en-US" sz="1400" dirty="0"/>
            </a:br>
            <a:br>
              <a:rPr lang="en-US" sz="1400" dirty="0"/>
            </a:br>
            <a:br>
              <a:rPr lang="en-US" sz="1400" dirty="0"/>
            </a:br>
            <a:br>
              <a:rPr lang="en-US" sz="1400" dirty="0"/>
            </a:br>
            <a:br>
              <a:rPr lang="en-US" sz="1400" dirty="0"/>
            </a:br>
            <a:endParaRPr lang="en-US" sz="14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pic>
        <p:nvPicPr>
          <p:cNvPr id="377" name="Google Shape;377;p53"/>
          <p:cNvPicPr preferRelativeResize="0"/>
          <p:nvPr/>
        </p:nvPicPr>
        <p:blipFill>
          <a:blip r:embed="rId3">
            <a:alphaModFix/>
          </a:blip>
          <a:stretch>
            <a:fillRect/>
          </a:stretch>
        </p:blipFill>
        <p:spPr>
          <a:xfrm rot="-695460">
            <a:off x="6606218" y="2099632"/>
            <a:ext cx="1796100" cy="2099898"/>
          </a:xfrm>
          <a:prstGeom prst="rect">
            <a:avLst/>
          </a:prstGeom>
          <a:noFill/>
          <a:ln>
            <a:noFill/>
          </a:ln>
          <a:effectLst>
            <a:outerShdw blurRad="57150" dist="19050" dir="5400000" algn="bl" rotWithShape="0">
              <a:srgbClr val="000000">
                <a:alpha val="50000"/>
              </a:srgbClr>
            </a:outerShdw>
          </a:effectLst>
        </p:spPr>
      </p:pic>
      <p:pic>
        <p:nvPicPr>
          <p:cNvPr id="5" name="Google Shape;1755;p112">
            <a:extLst>
              <a:ext uri="{FF2B5EF4-FFF2-40B4-BE49-F238E27FC236}">
                <a16:creationId xmlns:a16="http://schemas.microsoft.com/office/drawing/2014/main" id="{BD10E420-FAAC-874B-1A8A-76F192AA2EEA}"/>
              </a:ext>
            </a:extLst>
          </p:cNvPr>
          <p:cNvPicPr preferRelativeResize="0"/>
          <p:nvPr/>
        </p:nvPicPr>
        <p:blipFill>
          <a:blip r:embed="rId4">
            <a:alphaModFix amt="86000"/>
          </a:blip>
          <a:stretch>
            <a:fillRect/>
          </a:stretch>
        </p:blipFill>
        <p:spPr>
          <a:xfrm rot="-10799985">
            <a:off x="6862117" y="2635440"/>
            <a:ext cx="1414414" cy="1483471"/>
          </a:xfrm>
          <a:prstGeom prst="rect">
            <a:avLst/>
          </a:prstGeom>
          <a:noFill/>
          <a:ln>
            <a:noFill/>
          </a:ln>
        </p:spPr>
      </p:pic>
      <p:sp>
        <p:nvSpPr>
          <p:cNvPr id="4" name="Google Shape;330;p49">
            <a:extLst>
              <a:ext uri="{FF2B5EF4-FFF2-40B4-BE49-F238E27FC236}">
                <a16:creationId xmlns:a16="http://schemas.microsoft.com/office/drawing/2014/main" id="{696E8A2A-244D-BBD9-9F0D-D1EEC9D5426C}"/>
              </a:ext>
            </a:extLst>
          </p:cNvPr>
          <p:cNvSpPr txBox="1">
            <a:spLocks/>
          </p:cNvSpPr>
          <p:nvPr/>
        </p:nvSpPr>
        <p:spPr>
          <a:xfrm>
            <a:off x="6985687" y="3013653"/>
            <a:ext cx="1189430"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Check </a:t>
            </a:r>
          </a:p>
          <a:p>
            <a:pPr marL="0" indent="0"/>
            <a:r>
              <a:rPr lang="en-US" sz="1100" dirty="0"/>
              <a:t>these out to learn more!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1000"/>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3" y="2845580"/>
            <a:ext cx="4089746" cy="1300800"/>
          </a:xfrm>
          <a:prstGeom prst="rect">
            <a:avLst/>
          </a:prstGeom>
        </p:spPr>
        <p:txBody>
          <a:bodyPr spcFirstLastPara="1" wrap="square" lIns="91425" tIns="91425" rIns="91425" bIns="91425" anchor="t" anchorCtr="0">
            <a:noAutofit/>
          </a:bodyPr>
          <a:lstStyle/>
          <a:p>
            <a:pPr marL="0" lvl="0" indent="0" algn="l" rtl="0">
              <a:spcBef>
                <a:spcPts val="0"/>
              </a:spcBef>
              <a:buNone/>
            </a:pPr>
            <a:r>
              <a:rPr lang="en" b="1" dirty="0"/>
              <a:t>Co-hosts: </a:t>
            </a:r>
            <a:r>
              <a:rPr lang="en" dirty="0"/>
              <a:t>Hailey Banack, Matt Fox</a:t>
            </a:r>
          </a:p>
          <a:p>
            <a:pPr marL="0" lvl="0" indent="0" algn="l" rtl="0">
              <a:spcBef>
                <a:spcPts val="0"/>
              </a:spcBef>
              <a:buNone/>
            </a:pPr>
            <a:endParaRPr lang="en"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60</TotalTime>
  <Words>322</Words>
  <Application>Microsoft Macintosh PowerPoint</Application>
  <PresentationFormat>On-screen Show (16:9)</PresentationFormat>
  <Paragraphs>33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Concert One</vt:lpstr>
      <vt:lpstr>Coming Soon</vt:lpstr>
      <vt:lpstr>Arial</vt:lpstr>
      <vt:lpstr>Roboto Mono Medium</vt:lpstr>
      <vt:lpstr>Anonymous Pro</vt:lpstr>
      <vt:lpstr>Notebook Lesson by Slidesgo</vt:lpstr>
      <vt:lpstr>SERious  Summaries</vt:lpstr>
      <vt:lpstr>What are SERious Summaries?</vt:lpstr>
      <vt:lpstr>What’s  included?</vt:lpstr>
      <vt:lpstr>S1E1</vt:lpstr>
      <vt:lpstr>What Is This Episode About?</vt:lpstr>
      <vt:lpstr>Greenland S. Randomization, statistics, and causal inference. Epidemiology. 1990 Nov;1(6):421-9. doi: 10.1097/00001648-199011000-00003.  PMID: 2090279.    Greenland S, Robins JM. Identifiability, exchangeability, and epidemiological confounding. Int J Epidemiol. 1986 Sep;15(3):413-9. doi: 10.1093/ije/15.3.413. PMID: 3771081.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1</cp:revision>
  <dcterms:modified xsi:type="dcterms:W3CDTF">2024-12-12T20:47:12Z</dcterms:modified>
</cp:coreProperties>
</file>