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0"/>
  </p:notesMasterIdLst>
  <p:sldIdLst>
    <p:sldId id="256" r:id="rId2"/>
    <p:sldId id="261" r:id="rId3"/>
    <p:sldId id="259" r:id="rId4"/>
    <p:sldId id="258" r:id="rId5"/>
    <p:sldId id="313" r:id="rId6"/>
    <p:sldId id="314" r:id="rId7"/>
    <p:sldId id="262" r:id="rId8"/>
    <p:sldId id="276" r:id="rId9"/>
  </p:sldIdLst>
  <p:sldSz cx="9144000" cy="5143500" type="screen16x9"/>
  <p:notesSz cx="6858000" cy="9144000"/>
  <p:embeddedFontLst>
    <p:embeddedFont>
      <p:font typeface="Anonymous Pro" panose="02060609030202000504" pitchFamily="49" charset="0"/>
      <p:regular r:id="rId11"/>
      <p:bold r:id="rId12"/>
      <p:italic r:id="rId13"/>
      <p:boldItalic r:id="rId14"/>
    </p:embeddedFont>
    <p:embeddedFont>
      <p:font typeface="Coming Soon" panose="02000000000000000000" pitchFamily="2" charset="0"/>
      <p:regular r:id="rId15"/>
    </p:embeddedFont>
    <p:embeddedFont>
      <p:font typeface="Concert One" pitchFamily="2" charset="77"/>
      <p:regular r:id="rId16"/>
    </p:embeddedFont>
    <p:embeddedFont>
      <p:font typeface="Roboto Mono Medium" panose="020F0502020204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71EEEB-BDF7-6340-9DDD-36A61D0AE911}" v="1" dt="2024-12-12T20:47:52.943"/>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93"/>
    <p:restoredTop sz="94652"/>
  </p:normalViewPr>
  <p:slideViewPr>
    <p:cSldViewPr snapToGrid="0">
      <p:cViewPr varScale="1">
        <p:scale>
          <a:sx n="63" d="100"/>
          <a:sy n="63" d="100"/>
        </p:scale>
        <p:origin x="184" y="193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B471EEEB-BDF7-6340-9DDD-36A61D0AE911}"/>
    <pc:docChg chg="modSld">
      <pc:chgData name="Hailey Banack" userId="df58c6bd-3e89-4835-b83d-a52c76bdafc9" providerId="ADAL" clId="{B471EEEB-BDF7-6340-9DDD-36A61D0AE911}" dt="2024-12-12T20:47:52.943" v="0"/>
      <pc:docMkLst>
        <pc:docMk/>
      </pc:docMkLst>
      <pc:sldChg chg="addSp modSp">
        <pc:chgData name="Hailey Banack" userId="df58c6bd-3e89-4835-b83d-a52c76bdafc9" providerId="ADAL" clId="{B471EEEB-BDF7-6340-9DDD-36A61D0AE911}" dt="2024-12-12T20:47:52.943" v="0"/>
        <pc:sldMkLst>
          <pc:docMk/>
          <pc:sldMk cId="0" sldId="256"/>
        </pc:sldMkLst>
        <pc:spChg chg="add mod">
          <ac:chgData name="Hailey Banack" userId="df58c6bd-3e89-4835-b83d-a52c76bdafc9" providerId="ADAL" clId="{B471EEEB-BDF7-6340-9DDD-36A61D0AE911}" dt="2024-12-12T20:47:52.943" v="0"/>
          <ac:spMkLst>
            <pc:docMk/>
            <pc:sldMk cId="0" sldId="256"/>
            <ac:spMk id="6" creationId="{93D36CCD-7AA7-18D8-749A-669F39DB873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3741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8696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image" Target="../media/image14.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Does obesity shorten life?</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4</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93D36CCD-7AA7-18D8-749A-669F39DB8731}"/>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2"/>
          <p:cNvSpPr txBox="1">
            <a:spLocks noGrp="1"/>
          </p:cNvSpPr>
          <p:nvPr>
            <p:ph type="body" idx="1"/>
          </p:nvPr>
        </p:nvSpPr>
        <p:spPr>
          <a:xfrm>
            <a:off x="2142698" y="1889256"/>
            <a:ext cx="4858603" cy="1891500"/>
          </a:xfrm>
          <a:prstGeom prst="rect">
            <a:avLst/>
          </a:prstGeom>
        </p:spPr>
        <p:txBody>
          <a:bodyPr spcFirstLastPara="1" wrap="square" lIns="91425" tIns="91425" rIns="91425" bIns="91425" anchor="t" anchorCtr="0">
            <a:noAutofit/>
          </a:bodyPr>
          <a:lstStyle/>
          <a:p>
            <a:pPr marL="0" lvl="0" indent="0">
              <a:spcAft>
                <a:spcPts val="1600"/>
              </a:spcAft>
              <a:buNone/>
            </a:pPr>
            <a:r>
              <a:rPr lang="en" sz="1200" b="1" dirty="0"/>
              <a:t>Episode Overview</a:t>
            </a:r>
            <a:r>
              <a:rPr lang="en" sz="1200" dirty="0"/>
              <a:t>: </a:t>
            </a:r>
            <a:r>
              <a:rPr lang="en-US" sz="1200" dirty="0"/>
              <a:t>In this journal club episode, we discuss one of our top 10 </a:t>
            </a:r>
            <a:r>
              <a:rPr lang="en-US" sz="1200" dirty="0" err="1"/>
              <a:t>favourite</a:t>
            </a:r>
            <a:r>
              <a:rPr lang="en-US" sz="1200" dirty="0"/>
              <a:t> epidemiology papers: “Does obesity shorten life? The importance of well-defined interventions to answer causal questions” by Miguel </a:t>
            </a:r>
            <a:r>
              <a:rPr lang="en-US" sz="1200" dirty="0" err="1"/>
              <a:t>Hernán</a:t>
            </a:r>
            <a:r>
              <a:rPr lang="en-US" sz="1200" dirty="0"/>
              <a:t> and Sarah Taubman. We talk about the consistency assumption in causal inference, why we think measurement error needs to be added to the list of assumptions for causal inference and invent a new word (“</a:t>
            </a:r>
            <a:r>
              <a:rPr lang="en-US" sz="1200" dirty="0" err="1"/>
              <a:t>statisticalize</a:t>
            </a:r>
            <a:r>
              <a:rPr lang="en-US" sz="1200" dirty="0"/>
              <a:t>”) to dismiss the notion that fancy methods can always solve our problems.</a:t>
            </a:r>
          </a:p>
          <a:p>
            <a:pPr marL="0" lvl="0" indent="0">
              <a:spcAft>
                <a:spcPts val="1600"/>
              </a:spcAft>
              <a:buNone/>
            </a:pPr>
            <a:endParaRPr lang="en-US" sz="1200" dirty="0"/>
          </a:p>
          <a:p>
            <a:pPr marL="0" lvl="0" indent="0">
              <a:spcAft>
                <a:spcPts val="1600"/>
              </a:spcAft>
              <a:buNone/>
            </a:pPr>
            <a:endParaRPr lang="en-US" sz="1200" dirty="0"/>
          </a:p>
          <a:p>
            <a:pPr marL="0" lvl="0" indent="0">
              <a:spcAft>
                <a:spcPts val="1600"/>
              </a:spcAft>
              <a:buNone/>
            </a:pPr>
            <a:endParaRPr lang="en-US" sz="1200" dirty="0"/>
          </a:p>
          <a:p>
            <a:pPr marL="0" lvl="0" indent="0">
              <a:spcAft>
                <a:spcPts val="1600"/>
              </a:spcAft>
              <a:buNone/>
            </a:pPr>
            <a:br>
              <a:rPr lang="en-US" sz="1200" dirty="0"/>
            </a:br>
            <a:br>
              <a:rPr lang="en-US" sz="1200" dirty="0"/>
            </a:br>
            <a:endParaRPr lang="en-US" sz="1200" dirty="0"/>
          </a:p>
          <a:p>
            <a:pPr marL="0" lvl="0" indent="0">
              <a:spcAft>
                <a:spcPts val="1600"/>
              </a:spcAft>
              <a:buNone/>
            </a:pPr>
            <a:endParaRPr lang="en-US" sz="1200" dirty="0"/>
          </a:p>
          <a:p>
            <a:pPr marL="0" lvl="0" indent="0">
              <a:spcAft>
                <a:spcPts val="1600"/>
              </a:spcAft>
              <a:buNone/>
            </a:pPr>
            <a:br>
              <a:rPr lang="en-US" sz="1200" dirty="0"/>
            </a:br>
            <a:endParaRPr lang="en-US" sz="1200" dirty="0"/>
          </a:p>
          <a:p>
            <a:pPr marL="0" lvl="0" indent="0">
              <a:spcAft>
                <a:spcPts val="1600"/>
              </a:spcAft>
              <a:buNone/>
            </a:pPr>
            <a:endParaRPr lang="en-US" sz="1200" dirty="0"/>
          </a:p>
          <a:p>
            <a:pPr marL="0" lvl="0" indent="0" algn="ctr" rtl="0">
              <a:spcBef>
                <a:spcPts val="0"/>
              </a:spcBef>
              <a:spcAft>
                <a:spcPts val="1600"/>
              </a:spcAft>
              <a:buNone/>
            </a:pPr>
            <a:endParaRPr sz="1200" dirty="0"/>
          </a:p>
        </p:txBody>
      </p:sp>
      <p:sp>
        <p:nvSpPr>
          <p:cNvPr id="366" name="Google Shape;366;p52"/>
          <p:cNvSpPr txBox="1">
            <a:spLocks noGrp="1"/>
          </p:cNvSpPr>
          <p:nvPr>
            <p:ph type="title"/>
          </p:nvPr>
        </p:nvSpPr>
        <p:spPr>
          <a:xfrm>
            <a:off x="2398595" y="853805"/>
            <a:ext cx="4237460" cy="739915"/>
          </a:xfrm>
          <a:prstGeom prst="rect">
            <a:avLst/>
          </a:prstGeom>
        </p:spPr>
        <p:txBody>
          <a:bodyPr spcFirstLastPara="1" wrap="square" lIns="91425" tIns="91425" rIns="91425" bIns="91425" anchor="t" anchorCtr="0">
            <a:noAutofit/>
          </a:bodyPr>
          <a:lstStyle/>
          <a:p>
            <a:pPr lvl="0">
              <a:lnSpc>
                <a:spcPct val="100000"/>
              </a:lnSpc>
            </a:pPr>
            <a:r>
              <a:rPr lang="en-US" sz="1200" dirty="0" err="1">
                <a:solidFill>
                  <a:srgbClr val="002060"/>
                </a:solidFill>
              </a:rPr>
              <a:t>Statisticalize</a:t>
            </a:r>
            <a:r>
              <a:rPr lang="en-US" sz="1200" dirty="0">
                <a:solidFill>
                  <a:srgbClr val="002060"/>
                </a:solidFill>
              </a:rPr>
              <a:t> your intervention soup: A</a:t>
            </a:r>
            <a:br>
              <a:rPr lang="en-US" sz="1200" dirty="0">
                <a:solidFill>
                  <a:srgbClr val="002060"/>
                </a:solidFill>
              </a:rPr>
            </a:br>
            <a:r>
              <a:rPr lang="en-US" sz="1200" dirty="0">
                <a:solidFill>
                  <a:srgbClr val="002060"/>
                </a:solidFill>
              </a:rPr>
              <a:t>journal club episode discussing Hernan and Taubman’s “Does obesity shorten life?”</a:t>
            </a:r>
            <a:br>
              <a:rPr lang="en-US" sz="1200" dirty="0">
                <a:solidFill>
                  <a:srgbClr val="002060"/>
                </a:solidFill>
              </a:rPr>
            </a:br>
            <a:endParaRPr lang="en-US" sz="12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93720"/>
            <a:ext cx="1327838" cy="29553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1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6"/>
                                        </p:tgtEl>
                                        <p:attrNameLst>
                                          <p:attrName>style.visibility</p:attrName>
                                        </p:attrNameLst>
                                      </p:cBhvr>
                                      <p:to>
                                        <p:strVal val="visible"/>
                                      </p:to>
                                    </p:set>
                                    <p:animEffect transition="in" filter="fade">
                                      <p:cBhvr>
                                        <p:cTn id="10"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E4</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0" name="Google Shape;330;p49"/>
          <p:cNvSpPr txBox="1">
            <a:spLocks noGrp="1"/>
          </p:cNvSpPr>
          <p:nvPr>
            <p:ph type="subTitle" idx="1"/>
          </p:nvPr>
        </p:nvSpPr>
        <p:spPr>
          <a:xfrm>
            <a:off x="589175" y="1393485"/>
            <a:ext cx="3738307" cy="2789250"/>
          </a:xfrm>
          <a:prstGeom prst="rect">
            <a:avLst/>
          </a:prstGeom>
        </p:spPr>
        <p:txBody>
          <a:bodyPr spcFirstLastPara="1" wrap="square" lIns="91425" tIns="91425" rIns="91425" bIns="91425" anchor="t" anchorCtr="0">
            <a:noAutofit/>
          </a:bodyPr>
          <a:lstStyle/>
          <a:p>
            <a:pPr marL="285750" lvl="0" indent="-285750" algn="l">
              <a:buFont typeface="Arial" panose="020B0604020202020204" pitchFamily="34" charset="0"/>
              <a:buChar char="•"/>
            </a:pPr>
            <a:r>
              <a:rPr lang="en-US" sz="1200" dirty="0"/>
              <a:t>The focus of the </a:t>
            </a:r>
            <a:r>
              <a:rPr lang="en-US" sz="1200" dirty="0" err="1"/>
              <a:t>Hernán</a:t>
            </a:r>
            <a:r>
              <a:rPr lang="en-US" sz="1200" dirty="0"/>
              <a:t> and Taubman’s paper is the consistency assumption in causal inference</a:t>
            </a:r>
          </a:p>
          <a:p>
            <a:pPr marL="285750" lvl="0" indent="-285750" algn="l">
              <a:buFont typeface="Arial" panose="020B0604020202020204" pitchFamily="34" charset="0"/>
              <a:buChar char="•"/>
            </a:pPr>
            <a:endParaRPr lang="en-US" sz="1200" dirty="0"/>
          </a:p>
          <a:p>
            <a:pPr marL="285750" lvl="0" indent="-285750" algn="l">
              <a:buFont typeface="Arial" panose="020B0604020202020204" pitchFamily="34" charset="0"/>
              <a:buChar char="•"/>
            </a:pPr>
            <a:r>
              <a:rPr lang="en-US" sz="1200" dirty="0"/>
              <a:t>The paper uses a narrative to explore the importance of well-defined interventions in studying the effects of obesity. </a:t>
            </a:r>
          </a:p>
          <a:p>
            <a:pPr marL="285750" lvl="0" indent="-285750" algn="l">
              <a:buFont typeface="Arial" panose="020B0604020202020204" pitchFamily="34" charset="0"/>
              <a:buChar char="•"/>
            </a:pPr>
            <a:endParaRPr lang="en-US" sz="1200" dirty="0"/>
          </a:p>
          <a:p>
            <a:pPr marL="285750" lvl="0" indent="-285750" algn="l">
              <a:buFont typeface="Arial" panose="020B0604020202020204" pitchFamily="34" charset="0"/>
              <a:buChar char="•"/>
            </a:pPr>
            <a:r>
              <a:rPr lang="en-US" sz="1200" dirty="0"/>
              <a:t>Researchers design three different randomized trials focusing on exercise, diet, and a combination of both, which produce different results, demonstrating that the effects of obesity cannot be understood without specifying the intervention.</a:t>
            </a:r>
          </a:p>
          <a:p>
            <a:pPr marL="285750" lvl="0" indent="-285750" algn="l">
              <a:buFont typeface="Arial" panose="020B0604020202020204" pitchFamily="34" charset="0"/>
              <a:buChar char="•"/>
            </a:pPr>
            <a:endParaRPr lang="en-US" sz="1400" dirty="0"/>
          </a:p>
          <a:p>
            <a:pPr marL="285750" lvl="0" indent="-285750" algn="l">
              <a:buFont typeface="Arial" panose="020B0604020202020204" pitchFamily="34" charset="0"/>
              <a:buChar char="•"/>
            </a:pPr>
            <a:endParaRPr lang="en-US" sz="1400" dirty="0"/>
          </a:p>
        </p:txBody>
      </p:sp>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7" name="Title 6">
            <a:extLst>
              <a:ext uri="{FF2B5EF4-FFF2-40B4-BE49-F238E27FC236}">
                <a16:creationId xmlns:a16="http://schemas.microsoft.com/office/drawing/2014/main" id="{A90CA965-0EA5-79F4-87DA-79DAD3827EAF}"/>
              </a:ext>
            </a:extLst>
          </p:cNvPr>
          <p:cNvSpPr>
            <a:spLocks noGrp="1"/>
          </p:cNvSpPr>
          <p:nvPr>
            <p:ph type="title" idx="8"/>
          </p:nvPr>
        </p:nvSpPr>
        <p:spPr>
          <a:xfrm>
            <a:off x="491211" y="424029"/>
            <a:ext cx="3874476" cy="572700"/>
          </a:xfrm>
        </p:spPr>
        <p:txBody>
          <a:bodyPr/>
          <a:lstStyle/>
          <a:p>
            <a:r>
              <a:rPr lang="en-US" dirty="0"/>
              <a:t>Does obesity shorten life?</a:t>
            </a:r>
          </a:p>
        </p:txBody>
      </p:sp>
      <p:pic>
        <p:nvPicPr>
          <p:cNvPr id="16" name="Google Shape;1123;p91">
            <a:extLst>
              <a:ext uri="{FF2B5EF4-FFF2-40B4-BE49-F238E27FC236}">
                <a16:creationId xmlns:a16="http://schemas.microsoft.com/office/drawing/2014/main" id="{BB1E9A1C-1C81-330E-9A7A-2234ABD731BF}"/>
              </a:ext>
            </a:extLst>
          </p:cNvPr>
          <p:cNvPicPr preferRelativeResize="0"/>
          <p:nvPr/>
        </p:nvPicPr>
        <p:blipFill>
          <a:blip r:embed="rId3">
            <a:clrChange>
              <a:clrFrom>
                <a:srgbClr val="E08346">
                  <a:alpha val="12941"/>
                </a:srgbClr>
              </a:clrFrom>
              <a:clrTo>
                <a:srgbClr val="E08346">
                  <a:alpha val="0"/>
                </a:srgbClr>
              </a:clrTo>
            </a:clrChange>
            <a:alphaModFix/>
            <a:duotone>
              <a:schemeClr val="accent4">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Lst>
          </a:blip>
          <a:stretch>
            <a:fillRect/>
          </a:stretch>
        </p:blipFill>
        <p:spPr>
          <a:xfrm>
            <a:off x="5053635" y="491407"/>
            <a:ext cx="3447953" cy="2570731"/>
          </a:xfrm>
          <a:prstGeom prst="rect">
            <a:avLst/>
          </a:prstGeom>
          <a:noFill/>
          <a:ln>
            <a:noFill/>
          </a:ln>
        </p:spPr>
      </p:pic>
      <p:sp>
        <p:nvSpPr>
          <p:cNvPr id="6" name="Google Shape;330;p49">
            <a:extLst>
              <a:ext uri="{FF2B5EF4-FFF2-40B4-BE49-F238E27FC236}">
                <a16:creationId xmlns:a16="http://schemas.microsoft.com/office/drawing/2014/main" id="{8422BDB9-2CFF-5B6D-1BA5-5D1F8484A9C8}"/>
              </a:ext>
            </a:extLst>
          </p:cNvPr>
          <p:cNvSpPr txBox="1">
            <a:spLocks/>
          </p:cNvSpPr>
          <p:nvPr/>
        </p:nvSpPr>
        <p:spPr>
          <a:xfrm>
            <a:off x="5452773" y="1497388"/>
            <a:ext cx="2535926"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Important distinction between studying an exposure (obesity) and studying the effect of specific interventions (exercise, diet)</a:t>
            </a:r>
          </a:p>
          <a:p>
            <a:pPr marL="0" indent="0"/>
            <a:endParaRPr lang="en-US" sz="1100" dirty="0"/>
          </a:p>
        </p:txBody>
      </p:sp>
      <p:pic>
        <p:nvPicPr>
          <p:cNvPr id="13" name="Google Shape;997;p85">
            <a:extLst>
              <a:ext uri="{FF2B5EF4-FFF2-40B4-BE49-F238E27FC236}">
                <a16:creationId xmlns:a16="http://schemas.microsoft.com/office/drawing/2014/main" id="{C805A5B0-D50D-3797-E97A-0454C2595872}"/>
              </a:ext>
            </a:extLst>
          </p:cNvPr>
          <p:cNvPicPr preferRelativeResize="0"/>
          <p:nvPr/>
        </p:nvPicPr>
        <p:blipFill>
          <a:blip r:embed="rId5">
            <a:alphaModFix/>
            <a:biLevel thresh="75000"/>
          </a:blip>
          <a:stretch>
            <a:fillRect/>
          </a:stretch>
        </p:blipFill>
        <p:spPr>
          <a:xfrm>
            <a:off x="6521710" y="1062079"/>
            <a:ext cx="398052" cy="489510"/>
          </a:xfrm>
          <a:prstGeom prst="rect">
            <a:avLst/>
          </a:prstGeom>
          <a:noFill/>
          <a:ln>
            <a:noFill/>
          </a:ln>
        </p:spPr>
      </p:pic>
      <p:sp>
        <p:nvSpPr>
          <p:cNvPr id="17" name="Google Shape;1128;p91">
            <a:extLst>
              <a:ext uri="{FF2B5EF4-FFF2-40B4-BE49-F238E27FC236}">
                <a16:creationId xmlns:a16="http://schemas.microsoft.com/office/drawing/2014/main" id="{1E52DE4F-2864-E34E-4C43-A2DE95E32AAC}"/>
              </a:ext>
            </a:extLst>
          </p:cNvPr>
          <p:cNvSpPr/>
          <p:nvPr/>
        </p:nvSpPr>
        <p:spPr>
          <a:xfrm rot="1079510">
            <a:off x="6266505" y="409170"/>
            <a:ext cx="1022213" cy="602417"/>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 name="Google Shape;668;p68">
            <a:extLst>
              <a:ext uri="{FF2B5EF4-FFF2-40B4-BE49-F238E27FC236}">
                <a16:creationId xmlns:a16="http://schemas.microsoft.com/office/drawing/2014/main" id="{73802249-7C92-9416-CFE6-109BCAA48012}"/>
              </a:ext>
            </a:extLst>
          </p:cNvPr>
          <p:cNvPicPr preferRelativeResize="0"/>
          <p:nvPr/>
        </p:nvPicPr>
        <p:blipFill>
          <a:blip r:embed="rId6">
            <a:alphaModFix amt="80000"/>
          </a:blip>
          <a:stretch>
            <a:fillRect/>
          </a:stretch>
        </p:blipFill>
        <p:spPr>
          <a:xfrm rot="-7627491" flipH="1">
            <a:off x="7390371" y="2739338"/>
            <a:ext cx="1423234" cy="645597"/>
          </a:xfrm>
          <a:prstGeom prst="rect">
            <a:avLst/>
          </a:prstGeom>
          <a:noFill/>
          <a:ln>
            <a:noFill/>
          </a:ln>
        </p:spPr>
      </p:pic>
      <p:sp>
        <p:nvSpPr>
          <p:cNvPr id="19" name="Google Shape;330;p49">
            <a:extLst>
              <a:ext uri="{FF2B5EF4-FFF2-40B4-BE49-F238E27FC236}">
                <a16:creationId xmlns:a16="http://schemas.microsoft.com/office/drawing/2014/main" id="{7CFFE5AE-207A-1684-6FEE-6F27B8D518BF}"/>
              </a:ext>
            </a:extLst>
          </p:cNvPr>
          <p:cNvSpPr txBox="1">
            <a:spLocks/>
          </p:cNvSpPr>
          <p:nvPr/>
        </p:nvSpPr>
        <p:spPr>
          <a:xfrm>
            <a:off x="4908645" y="3487661"/>
            <a:ext cx="3447953"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2000" b="1" dirty="0"/>
              <a:t>Obesity is not a well-defined intervention</a:t>
            </a:r>
          </a:p>
          <a:p>
            <a:pPr marL="0" indent="0"/>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0"/>
                                        </p:tgtEl>
                                        <p:attrNameLst>
                                          <p:attrName>style.visibility</p:attrName>
                                        </p:attrNameLst>
                                      </p:cBhvr>
                                      <p:to>
                                        <p:strVal val="visible"/>
                                      </p:to>
                                    </p:set>
                                    <p:anim calcmode="lin" valueType="num">
                                      <p:cBhvr additive="base">
                                        <p:cTn id="7" dur="1000"/>
                                        <p:tgtEl>
                                          <p:spTgt spid="330"/>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332"/>
                                        </p:tgtEl>
                                        <p:attrNameLst>
                                          <p:attrName>style.visibility</p:attrName>
                                        </p:attrNameLst>
                                      </p:cBhvr>
                                      <p:to>
                                        <p:strVal val="visible"/>
                                      </p:to>
                                    </p:set>
                                    <p:anim calcmode="lin" valueType="num">
                                      <p:cBhvr additive="base">
                                        <p:cTn id="10" dur="1000"/>
                                        <p:tgtEl>
                                          <p:spTgt spid="332"/>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p:tgtEl>
                                          <p:spTgt spid="6"/>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1000"/>
                                        <p:tgtEl>
                                          <p:spTgt spid="16"/>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1000"/>
                                        <p:tgtEl>
                                          <p:spTgt spid="17"/>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1000"/>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6" name="Google Shape;346;p50"/>
          <p:cNvSpPr txBox="1">
            <a:spLocks noGrp="1"/>
          </p:cNvSpPr>
          <p:nvPr>
            <p:ph type="title"/>
          </p:nvPr>
        </p:nvSpPr>
        <p:spPr>
          <a:xfrm>
            <a:off x="2095500" y="965940"/>
            <a:ext cx="4953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800" dirty="0"/>
              <a:t>The consistency assumption</a:t>
            </a:r>
            <a:endParaRPr sz="2800" dirty="0"/>
          </a:p>
        </p:txBody>
      </p:sp>
      <p:sp>
        <p:nvSpPr>
          <p:cNvPr id="5" name="Google Shape;330;p49">
            <a:extLst>
              <a:ext uri="{FF2B5EF4-FFF2-40B4-BE49-F238E27FC236}">
                <a16:creationId xmlns:a16="http://schemas.microsoft.com/office/drawing/2014/main" id="{1BCC78DA-9387-EA86-726D-86C5BEFBC9E6}"/>
              </a:ext>
            </a:extLst>
          </p:cNvPr>
          <p:cNvSpPr txBox="1">
            <a:spLocks/>
          </p:cNvSpPr>
          <p:nvPr/>
        </p:nvSpPr>
        <p:spPr>
          <a:xfrm>
            <a:off x="2629880" y="1627466"/>
            <a:ext cx="413085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An individual's potential outcome under her observed exposure history is precisely her observed outcome</a:t>
            </a:r>
          </a:p>
        </p:txBody>
      </p:sp>
      <p:pic>
        <p:nvPicPr>
          <p:cNvPr id="6" name="Google Shape;1756;p112">
            <a:extLst>
              <a:ext uri="{FF2B5EF4-FFF2-40B4-BE49-F238E27FC236}">
                <a16:creationId xmlns:a16="http://schemas.microsoft.com/office/drawing/2014/main" id="{801BCC4E-18CF-8DBC-6DB5-57275C18B98A}"/>
              </a:ext>
            </a:extLst>
          </p:cNvPr>
          <p:cNvPicPr preferRelativeResize="0"/>
          <p:nvPr/>
        </p:nvPicPr>
        <p:blipFill>
          <a:blip r:embed="rId3">
            <a:alphaModFix amt="80000"/>
          </a:blip>
          <a:stretch>
            <a:fillRect/>
          </a:stretch>
        </p:blipFill>
        <p:spPr>
          <a:xfrm rot="16200000" flipH="1">
            <a:off x="4300144" y="2446325"/>
            <a:ext cx="539481" cy="250849"/>
          </a:xfrm>
          <a:prstGeom prst="rect">
            <a:avLst/>
          </a:prstGeom>
          <a:noFill/>
          <a:ln>
            <a:noFill/>
          </a:ln>
        </p:spPr>
      </p:pic>
      <p:sp>
        <p:nvSpPr>
          <p:cNvPr id="7" name="Google Shape;330;p49">
            <a:extLst>
              <a:ext uri="{FF2B5EF4-FFF2-40B4-BE49-F238E27FC236}">
                <a16:creationId xmlns:a16="http://schemas.microsoft.com/office/drawing/2014/main" id="{990FF01A-A785-5AE8-2BA6-B330BAA30BC1}"/>
              </a:ext>
            </a:extLst>
          </p:cNvPr>
          <p:cNvSpPr txBox="1">
            <a:spLocks/>
          </p:cNvSpPr>
          <p:nvPr/>
        </p:nvSpPr>
        <p:spPr>
          <a:xfrm>
            <a:off x="2239977" y="2865924"/>
            <a:ext cx="4738205"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dirty="0"/>
              <a:t>How can a certain level of the exposure of interest be hypothetically assigned to a person exposed to a different level?</a:t>
            </a:r>
            <a:endParaRPr lang="en-US" sz="1100" dirty="0"/>
          </a:p>
        </p:txBody>
      </p:sp>
    </p:spTree>
    <p:extLst>
      <p:ext uri="{BB962C8B-B14F-4D97-AF65-F5344CB8AC3E}">
        <p14:creationId xmlns:p14="http://schemas.microsoft.com/office/powerpoint/2010/main" val="407005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46"/>
                                        </p:tgtEl>
                                        <p:attrNameLst>
                                          <p:attrName>style.visibility</p:attrName>
                                        </p:attrNameLst>
                                      </p:cBhvr>
                                      <p:to>
                                        <p:strVal val="visible"/>
                                      </p:to>
                                    </p:set>
                                    <p:anim calcmode="lin" valueType="num">
                                      <p:cBhvr additive="base">
                                        <p:cTn id="7" dur="1000"/>
                                        <p:tgtEl>
                                          <p:spTgt spid="346"/>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1000"/>
                                        <p:tgtEl>
                                          <p:spTgt spid="5"/>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9" name="Google Shape;1810;p110">
            <a:extLst>
              <a:ext uri="{FF2B5EF4-FFF2-40B4-BE49-F238E27FC236}">
                <a16:creationId xmlns:a16="http://schemas.microsoft.com/office/drawing/2014/main" id="{00E14C72-A5D5-2757-3C30-F6375FCD4C47}"/>
              </a:ext>
            </a:extLst>
          </p:cNvPr>
          <p:cNvPicPr preferRelativeResize="0"/>
          <p:nvPr/>
        </p:nvPicPr>
        <p:blipFill>
          <a:blip r:embed="rId3">
            <a:alphaModFix/>
          </a:blip>
          <a:stretch>
            <a:fillRect/>
          </a:stretch>
        </p:blipFill>
        <p:spPr>
          <a:xfrm rot="16200000">
            <a:off x="1757382" y="1350095"/>
            <a:ext cx="3229705" cy="2646514"/>
          </a:xfrm>
          <a:prstGeom prst="rect">
            <a:avLst/>
          </a:prstGeom>
          <a:noFill/>
          <a:ln>
            <a:noFill/>
          </a:ln>
        </p:spPr>
      </p:pic>
      <p:sp>
        <p:nvSpPr>
          <p:cNvPr id="8" name="Google Shape;330;p49">
            <a:extLst>
              <a:ext uri="{FF2B5EF4-FFF2-40B4-BE49-F238E27FC236}">
                <a16:creationId xmlns:a16="http://schemas.microsoft.com/office/drawing/2014/main" id="{8F9E7DAF-35E4-2CB8-2F78-BE1FEE0BD268}"/>
              </a:ext>
            </a:extLst>
          </p:cNvPr>
          <p:cNvSpPr txBox="1">
            <a:spLocks/>
          </p:cNvSpPr>
          <p:nvPr/>
        </p:nvSpPr>
        <p:spPr>
          <a:xfrm>
            <a:off x="2893263" y="1549357"/>
            <a:ext cx="1567542" cy="131907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400" dirty="0"/>
              <a:t>Researchers should design studies as if they were randomized controlled trials to provide clear actionable insights</a:t>
            </a:r>
          </a:p>
          <a:p>
            <a:pPr marL="0" indent="0"/>
            <a:endParaRPr lang="en-US" sz="1400" dirty="0"/>
          </a:p>
        </p:txBody>
      </p:sp>
      <p:sp>
        <p:nvSpPr>
          <p:cNvPr id="12" name="Google Shape;1776;p109">
            <a:extLst>
              <a:ext uri="{FF2B5EF4-FFF2-40B4-BE49-F238E27FC236}">
                <a16:creationId xmlns:a16="http://schemas.microsoft.com/office/drawing/2014/main" id="{17C70B5E-AAD5-0C52-82FE-3C6C53C83164}"/>
              </a:ext>
            </a:extLst>
          </p:cNvPr>
          <p:cNvSpPr txBox="1">
            <a:spLocks noGrp="1"/>
          </p:cNvSpPr>
          <p:nvPr>
            <p:ph type="title"/>
          </p:nvPr>
        </p:nvSpPr>
        <p:spPr>
          <a:xfrm>
            <a:off x="4925864" y="1549357"/>
            <a:ext cx="2055507" cy="60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b="0" dirty="0"/>
              <a:t>Also, </a:t>
            </a:r>
            <a:r>
              <a:rPr lang="en" sz="2000" b="0"/>
              <a:t>need to </a:t>
            </a:r>
            <a:r>
              <a:rPr lang="en" sz="2000" b="0" dirty="0"/>
              <a:t>consider exchangeability, positivity, and measurement error</a:t>
            </a:r>
            <a:endParaRPr sz="2000" b="0" dirty="0"/>
          </a:p>
        </p:txBody>
      </p:sp>
    </p:spTree>
    <p:extLst>
      <p:ext uri="{BB962C8B-B14F-4D97-AF65-F5344CB8AC3E}">
        <p14:creationId xmlns:p14="http://schemas.microsoft.com/office/powerpoint/2010/main" val="429335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err="1"/>
              <a:t>Hernán</a:t>
            </a:r>
            <a:r>
              <a:rPr lang="en-US" sz="1100" dirty="0"/>
              <a:t> MA, Taubman SL. Does obesity shorten life? The importance of well-defined interventions to answer causal questions. Int J </a:t>
            </a:r>
            <a:r>
              <a:rPr lang="en-US" sz="1100" dirty="0" err="1"/>
              <a:t>Obes</a:t>
            </a:r>
            <a:r>
              <a:rPr lang="en-US" sz="1100" dirty="0"/>
              <a:t>. 2008;32:s8-s14.</a:t>
            </a:r>
            <a:br>
              <a:rPr lang="en-US" sz="1100" dirty="0"/>
            </a:br>
            <a:br>
              <a:rPr lang="en-US" sz="1100" dirty="0"/>
            </a:br>
            <a:br>
              <a:rPr lang="en-US" sz="1100" dirty="0"/>
            </a:br>
            <a:br>
              <a:rPr lang="en-US" sz="1100" dirty="0"/>
            </a:br>
            <a:r>
              <a:rPr lang="en-US" sz="1100" dirty="0"/>
              <a:t>Cole S, </a:t>
            </a:r>
            <a:r>
              <a:rPr lang="en-US" sz="1100" dirty="0" err="1"/>
              <a:t>Frangakis</a:t>
            </a:r>
            <a:r>
              <a:rPr lang="en-US" sz="1100" dirty="0"/>
              <a:t> C. The consistency statement in causal inference: a definition or an assumption? Epidemiology. 2009; 20:3-5.</a:t>
            </a:r>
            <a:br>
              <a:rPr lang="en-US" sz="1100" dirty="0"/>
            </a:br>
            <a:br>
              <a:rPr lang="en-US" sz="1100" dirty="0"/>
            </a:br>
            <a:br>
              <a:rPr lang="en-US" sz="1100" dirty="0"/>
            </a:br>
            <a:br>
              <a:rPr lang="en-US" sz="1100" dirty="0"/>
            </a:br>
            <a:r>
              <a:rPr lang="en-US" sz="1100" dirty="0"/>
              <a:t>Robins JM, </a:t>
            </a:r>
            <a:r>
              <a:rPr lang="en-US" sz="1100" dirty="0" err="1"/>
              <a:t>Hernán</a:t>
            </a:r>
            <a:r>
              <a:rPr lang="en-US" sz="1100" dirty="0"/>
              <a:t> MA, </a:t>
            </a:r>
            <a:r>
              <a:rPr lang="en-US" sz="1100" dirty="0" err="1"/>
              <a:t>Brumback</a:t>
            </a:r>
            <a:r>
              <a:rPr lang="en-US" sz="1100" dirty="0"/>
              <a:t> B. Marginal structural models and causal inference in epidemiology. Epidemiology. 2000;11:550–560.</a:t>
            </a: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001699" cy="1574630"/>
          </a:xfrm>
          <a:prstGeom prst="rect">
            <a:avLst/>
          </a:prstGeom>
        </p:spPr>
        <p:txBody>
          <a:bodyPr spcFirstLastPara="1" wrap="square" lIns="91425" tIns="91425" rIns="91425" bIns="91425" anchor="t" anchorCtr="0">
            <a:noAutofit/>
          </a:bodyPr>
          <a:lstStyle/>
          <a:p>
            <a:pPr marL="0" lvl="0" indent="0" algn="l" rtl="0">
              <a:spcBef>
                <a:spcPts val="0"/>
              </a:spcBef>
              <a:buNone/>
            </a:pPr>
            <a:r>
              <a:rPr lang="en" sz="1400" b="1" dirty="0"/>
              <a:t>Co-hosts: </a:t>
            </a:r>
            <a:r>
              <a:rPr lang="en" sz="1400" dirty="0"/>
              <a:t>Hailey Banack, Matt Fox</a:t>
            </a:r>
          </a:p>
          <a:p>
            <a:pPr marL="0" lvl="0" indent="0" algn="l" rtl="0">
              <a:spcBef>
                <a:spcPts val="0"/>
              </a:spcBef>
              <a:buNone/>
            </a:pPr>
            <a:endParaRPr lang="en" sz="1400" dirty="0"/>
          </a:p>
          <a:p>
            <a:pPr marL="0" lvl="0" indent="0" algn="l" rtl="0">
              <a:spcBef>
                <a:spcPts val="0"/>
              </a:spcBef>
              <a:buNone/>
            </a:pPr>
            <a:endParaRPr lang="en"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507</TotalTime>
  <Words>438</Words>
  <Application>Microsoft Macintosh PowerPoint</Application>
  <PresentationFormat>On-screen Show (16:9)</PresentationFormat>
  <Paragraphs>37</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Concert One</vt:lpstr>
      <vt:lpstr>Coming Soon</vt:lpstr>
      <vt:lpstr>Arial</vt:lpstr>
      <vt:lpstr>Roboto Mono Medium</vt:lpstr>
      <vt:lpstr>Anonymous Pro</vt:lpstr>
      <vt:lpstr>Notebook Lesson by Slidesgo</vt:lpstr>
      <vt:lpstr>SERious  Summaries</vt:lpstr>
      <vt:lpstr>Statisticalize your intervention soup: A journal club episode discussing Hernan and Taubman’s “Does obesity shorten life?” </vt:lpstr>
      <vt:lpstr>S1 E4</vt:lpstr>
      <vt:lpstr>Does obesity shorten life?</vt:lpstr>
      <vt:lpstr>The consistency assumption</vt:lpstr>
      <vt:lpstr>Also, need to consider exchangeability, positivity, and measurement error</vt:lpstr>
      <vt:lpstr>Hernán MA, Taubman SL. Does obesity shorten life? The importance of well-defined interventions to answer causal questions. Int J Obes. 2008;32:s8-s14.    Cole S, Frangakis C. The consistency statement in causal inference: a definition or an assumption? Epidemiology. 2009; 20:3-5.    Robins JM, Hernán MA, Brumback B. Marginal structural models and causal inference in epidemiology. Epidemiology. 2000;11:550–560.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2024-12-12T20:47:55Z</dcterms:modified>
</cp:coreProperties>
</file>